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5" r:id="rId2"/>
    <p:sldMasterId id="2147483696" r:id="rId3"/>
    <p:sldMasterId id="2147483697" r:id="rId4"/>
  </p:sldMasterIdLst>
  <p:notesMasterIdLst>
    <p:notesMasterId r:id="rId25"/>
  </p:notesMasterIdLst>
  <p:sldIdLst>
    <p:sldId id="256" r:id="rId5"/>
    <p:sldId id="259" r:id="rId6"/>
    <p:sldId id="260" r:id="rId7"/>
    <p:sldId id="261" r:id="rId8"/>
    <p:sldId id="262" r:id="rId9"/>
    <p:sldId id="264" r:id="rId10"/>
    <p:sldId id="279" r:id="rId11"/>
    <p:sldId id="266" r:id="rId12"/>
    <p:sldId id="280" r:id="rId13"/>
    <p:sldId id="268" r:id="rId14"/>
    <p:sldId id="281" r:id="rId15"/>
    <p:sldId id="270" r:id="rId16"/>
    <p:sldId id="271" r:id="rId17"/>
    <p:sldId id="273" r:id="rId18"/>
    <p:sldId id="282" r:id="rId19"/>
    <p:sldId id="275" r:id="rId20"/>
    <p:sldId id="277" r:id="rId21"/>
    <p:sldId id="283" r:id="rId22"/>
    <p:sldId id="278" r:id="rId23"/>
    <p:sldId id="284" r:id="rId24"/>
  </p:sldIdLst>
  <p:sldSz cx="7772400" cy="10058400"/>
  <p:notesSz cx="6858000" cy="9144000"/>
  <p:embeddedFontLst>
    <p:embeddedFont>
      <p:font typeface="Helvetica Neue" panose="020B0604020202020204" charset="0"/>
      <p:regular r:id="rId26"/>
      <p:bold r:id="rId27"/>
      <p:italic r:id="rId28"/>
      <p:boldItalic r:id="rId29"/>
    </p:embeddedFont>
    <p:embeddedFont>
      <p:font typeface="Open Sans" panose="020B0604020202020204" charset="0"/>
      <p:regular r:id="rId30"/>
      <p:bold r:id="rId31"/>
      <p:italic r:id="rId32"/>
      <p:boldItalic r:id="rId33"/>
    </p:embeddedFont>
    <p:embeddedFont>
      <p:font typeface="Open Sans Light"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9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9.fntdata"/><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6.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ed12aa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ed12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9dd260ecd2_0_5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g9dd260ecd2_0_55: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9c24cf9085_0_3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9c24cf9085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9dd260ecd2_0_7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9dd260ecd2_0_75: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9dd260ecd2_0_9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9dd260ecd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a45bde9993_0_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ga45bde9993_0_5: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a45bde9993_0_1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a45bde999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9dd260ecd2_0_8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g9dd260ecd2_0_8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9c24cf9085_0_4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9c24cf908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3577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9c24cf9085_0_4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9c24cf908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9c24cf9085_0_4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9c24cf908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0052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9cfc2a9a8d_0_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9cfc2a9a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9c24cf9085_0_4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9c24cf908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59564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9c24cf9085_0_31: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9c24cf9085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8d8c850c25_0_3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g8d8c850c25_0_3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9c24cf9085_0_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9c24cf9085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62fb0d8af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g62fb0d8af8_0_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8d8c850c25_0_10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8d8c850c2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64b864f3d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g64b864f3db_0_1: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a1e537952f_0_1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a1e537952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21"/>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1"/>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7" name="Google Shape;77;p21"/>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8" name="Google Shape;78;p21"/>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
        <p:cNvGrpSpPr/>
        <p:nvPr/>
      </p:nvGrpSpPr>
      <p:grpSpPr>
        <a:xfrm>
          <a:off x="0" y="0"/>
          <a:ext cx="0" cy="0"/>
          <a:chOff x="0" y="0"/>
          <a:chExt cx="0" cy="0"/>
        </a:xfrm>
      </p:grpSpPr>
      <p:sp>
        <p:nvSpPr>
          <p:cNvPr id="80" name="Google Shape;80;p22"/>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23"/>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23"/>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9"/>
        <p:cNvGrpSpPr/>
        <p:nvPr/>
      </p:nvGrpSpPr>
      <p:grpSpPr>
        <a:xfrm>
          <a:off x="0" y="0"/>
          <a:ext cx="0" cy="0"/>
          <a:chOff x="0" y="0"/>
          <a:chExt cx="0" cy="0"/>
        </a:xfrm>
      </p:grpSpPr>
      <p:sp>
        <p:nvSpPr>
          <p:cNvPr id="90" name="Google Shape;90;p26"/>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 name="Google Shape;91;p26"/>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27"/>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419100" rtl="0">
              <a:spcBef>
                <a:spcPts val="0"/>
              </a:spcBef>
              <a:spcAft>
                <a:spcPts val="0"/>
              </a:spcAft>
              <a:buSzPts val="3000"/>
              <a:buChar char="●"/>
              <a:defRPr sz="3000"/>
            </a:lvl1pPr>
            <a:lvl2pPr marL="914400" lvl="1" indent="-381000" rtl="0">
              <a:spcBef>
                <a:spcPts val="1600"/>
              </a:spcBef>
              <a:spcAft>
                <a:spcPts val="0"/>
              </a:spcAft>
              <a:buSzPts val="2400"/>
              <a:buChar char="○"/>
              <a:defRPr sz="2400"/>
            </a:lvl2pPr>
            <a:lvl3pPr marL="1371600" lvl="2" indent="-342900" rtl="0">
              <a:spcBef>
                <a:spcPts val="1600"/>
              </a:spcBef>
              <a:spcAft>
                <a:spcPts val="0"/>
              </a:spcAft>
              <a:buSzPts val="1800"/>
              <a:buChar char="■"/>
              <a:defRPr sz="1800"/>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2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9"/>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29"/>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3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31"/>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31"/>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32"/>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33"/>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3"/>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33"/>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33"/>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34"/>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5"/>
        <p:cNvGrpSpPr/>
        <p:nvPr/>
      </p:nvGrpSpPr>
      <p:grpSpPr>
        <a:xfrm>
          <a:off x="0" y="0"/>
          <a:ext cx="0" cy="0"/>
          <a:chOff x="0" y="0"/>
          <a:chExt cx="0" cy="0"/>
        </a:xfrm>
      </p:grpSpPr>
      <p:sp>
        <p:nvSpPr>
          <p:cNvPr id="116" name="Google Shape;116;p35"/>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35"/>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123"/>
        <p:cNvGrpSpPr/>
        <p:nvPr/>
      </p:nvGrpSpPr>
      <p:grpSpPr>
        <a:xfrm>
          <a:off x="0" y="0"/>
          <a:ext cx="0" cy="0"/>
          <a:chOff x="0" y="0"/>
          <a:chExt cx="0" cy="0"/>
        </a:xfrm>
      </p:grpSpPr>
      <p:sp>
        <p:nvSpPr>
          <p:cNvPr id="124" name="Google Shape;124;p38"/>
          <p:cNvSpPr txBox="1">
            <a:spLocks noGrp="1"/>
          </p:cNvSpPr>
          <p:nvPr>
            <p:ph type="title"/>
          </p:nvPr>
        </p:nvSpPr>
        <p:spPr>
          <a:xfrm>
            <a:off x="1540817" y="1689497"/>
            <a:ext cx="4690800" cy="34050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5" name="Google Shape;125;p38"/>
          <p:cNvSpPr txBox="1">
            <a:spLocks noGrp="1"/>
          </p:cNvSpPr>
          <p:nvPr>
            <p:ph type="body" idx="1"/>
          </p:nvPr>
        </p:nvSpPr>
        <p:spPr>
          <a:xfrm>
            <a:off x="1540817" y="5186362"/>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6" name="Google Shape;126;p3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Horizontal" type="tx">
  <p:cSld name="TITLE_AND_BODY">
    <p:spTree>
      <p:nvGrpSpPr>
        <p:cNvPr id="1" name="Shape 127"/>
        <p:cNvGrpSpPr/>
        <p:nvPr/>
      </p:nvGrpSpPr>
      <p:grpSpPr>
        <a:xfrm>
          <a:off x="0" y="0"/>
          <a:ext cx="0" cy="0"/>
          <a:chOff x="0" y="0"/>
          <a:chExt cx="0" cy="0"/>
        </a:xfrm>
      </p:grpSpPr>
      <p:sp>
        <p:nvSpPr>
          <p:cNvPr id="128" name="Google Shape;128;p39"/>
          <p:cNvSpPr>
            <a:spLocks noGrp="1"/>
          </p:cNvSpPr>
          <p:nvPr>
            <p:ph type="pic" idx="2"/>
          </p:nvPr>
        </p:nvSpPr>
        <p:spPr>
          <a:xfrm>
            <a:off x="1691673" y="654843"/>
            <a:ext cx="4383300" cy="61032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9" name="Google Shape;129;p39"/>
          <p:cNvSpPr txBox="1">
            <a:spLocks noGrp="1"/>
          </p:cNvSpPr>
          <p:nvPr>
            <p:ph type="title"/>
          </p:nvPr>
        </p:nvSpPr>
        <p:spPr>
          <a:xfrm>
            <a:off x="1540817" y="6928247"/>
            <a:ext cx="4690800" cy="14667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0" name="Google Shape;130;p39"/>
          <p:cNvSpPr txBox="1">
            <a:spLocks noGrp="1"/>
          </p:cNvSpPr>
          <p:nvPr>
            <p:ph type="body" idx="1"/>
          </p:nvPr>
        </p:nvSpPr>
        <p:spPr>
          <a:xfrm>
            <a:off x="1540817" y="8447484"/>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1" name="Google Shape;131;p39"/>
          <p:cNvSpPr txBox="1">
            <a:spLocks noGrp="1"/>
          </p:cNvSpPr>
          <p:nvPr>
            <p:ph type="sldNum" idx="12"/>
          </p:nvPr>
        </p:nvSpPr>
        <p:spPr>
          <a:xfrm>
            <a:off x="3804541" y="9534525"/>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2"/>
        <p:cNvGrpSpPr/>
        <p:nvPr/>
      </p:nvGrpSpPr>
      <p:grpSpPr>
        <a:xfrm>
          <a:off x="0" y="0"/>
          <a:ext cx="0" cy="0"/>
          <a:chOff x="0" y="0"/>
          <a:chExt cx="0" cy="0"/>
        </a:xfrm>
      </p:grpSpPr>
      <p:sp>
        <p:nvSpPr>
          <p:cNvPr id="133" name="Google Shape;133;p40"/>
          <p:cNvSpPr txBox="1">
            <a:spLocks noGrp="1"/>
          </p:cNvSpPr>
          <p:nvPr>
            <p:ph type="title"/>
          </p:nvPr>
        </p:nvSpPr>
        <p:spPr>
          <a:xfrm>
            <a:off x="1540817" y="3326606"/>
            <a:ext cx="4690800" cy="34050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4" name="Google Shape;134;p40"/>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35"/>
        <p:cNvGrpSpPr/>
        <p:nvPr/>
      </p:nvGrpSpPr>
      <p:grpSpPr>
        <a:xfrm>
          <a:off x="0" y="0"/>
          <a:ext cx="0" cy="0"/>
          <a:chOff x="0" y="0"/>
          <a:chExt cx="0" cy="0"/>
        </a:xfrm>
      </p:grpSpPr>
      <p:sp>
        <p:nvSpPr>
          <p:cNvPr id="136" name="Google Shape;136;p41"/>
          <p:cNvSpPr>
            <a:spLocks noGrp="1"/>
          </p:cNvSpPr>
          <p:nvPr>
            <p:ph type="pic" idx="2"/>
          </p:nvPr>
        </p:nvSpPr>
        <p:spPr>
          <a:xfrm>
            <a:off x="3982975" y="654843"/>
            <a:ext cx="2391000" cy="8486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7" name="Google Shape;137;p41"/>
          <p:cNvSpPr txBox="1">
            <a:spLocks noGrp="1"/>
          </p:cNvSpPr>
          <p:nvPr>
            <p:ph type="title"/>
          </p:nvPr>
        </p:nvSpPr>
        <p:spPr>
          <a:xfrm>
            <a:off x="1398501" y="654843"/>
            <a:ext cx="2391000" cy="41124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3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8" name="Google Shape;138;p41"/>
          <p:cNvSpPr txBox="1">
            <a:spLocks noGrp="1"/>
          </p:cNvSpPr>
          <p:nvPr>
            <p:ph type="body" idx="1"/>
          </p:nvPr>
        </p:nvSpPr>
        <p:spPr>
          <a:xfrm>
            <a:off x="1398501" y="4911328"/>
            <a:ext cx="2391000" cy="42306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9" name="Google Shape;139;p41"/>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140"/>
        <p:cNvGrpSpPr/>
        <p:nvPr/>
      </p:nvGrpSpPr>
      <p:grpSpPr>
        <a:xfrm>
          <a:off x="0" y="0"/>
          <a:ext cx="0" cy="0"/>
          <a:chOff x="0" y="0"/>
          <a:chExt cx="0" cy="0"/>
        </a:xfrm>
      </p:grpSpPr>
      <p:sp>
        <p:nvSpPr>
          <p:cNvPr id="141" name="Google Shape;141;p42"/>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2" name="Google Shape;142;p42"/>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43"/>
        <p:cNvGrpSpPr/>
        <p:nvPr/>
      </p:nvGrpSpPr>
      <p:grpSpPr>
        <a:xfrm>
          <a:off x="0" y="0"/>
          <a:ext cx="0" cy="0"/>
          <a:chOff x="0" y="0"/>
          <a:chExt cx="0" cy="0"/>
        </a:xfrm>
      </p:grpSpPr>
      <p:sp>
        <p:nvSpPr>
          <p:cNvPr id="144" name="Google Shape;144;p43"/>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5" name="Google Shape;145;p43"/>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6" name="Google Shape;146;p43"/>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47"/>
        <p:cNvGrpSpPr/>
        <p:nvPr/>
      </p:nvGrpSpPr>
      <p:grpSpPr>
        <a:xfrm>
          <a:off x="0" y="0"/>
          <a:ext cx="0" cy="0"/>
          <a:chOff x="0" y="0"/>
          <a:chExt cx="0" cy="0"/>
        </a:xfrm>
      </p:grpSpPr>
      <p:sp>
        <p:nvSpPr>
          <p:cNvPr id="148" name="Google Shape;148;p44"/>
          <p:cNvSpPr>
            <a:spLocks noGrp="1"/>
          </p:cNvSpPr>
          <p:nvPr>
            <p:ph type="pic" idx="2"/>
          </p:nvPr>
        </p:nvSpPr>
        <p:spPr>
          <a:xfrm>
            <a:off x="3982975" y="2684859"/>
            <a:ext cx="2391000" cy="6482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9" name="Google Shape;149;p44"/>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50" name="Google Shape;150;p44"/>
          <p:cNvSpPr txBox="1">
            <a:spLocks noGrp="1"/>
          </p:cNvSpPr>
          <p:nvPr>
            <p:ph type="body" idx="1"/>
          </p:nvPr>
        </p:nvSpPr>
        <p:spPr>
          <a:xfrm>
            <a:off x="1398501" y="2684859"/>
            <a:ext cx="2391000" cy="6482700"/>
          </a:xfrm>
          <a:prstGeom prst="rect">
            <a:avLst/>
          </a:prstGeom>
          <a:noFill/>
          <a:ln>
            <a:noFill/>
          </a:ln>
        </p:spPr>
        <p:txBody>
          <a:bodyPr spcFirstLastPara="1" wrap="square" lIns="34275" tIns="34275" rIns="34275" bIns="34275" anchor="ctr" anchorCtr="0">
            <a:noAutofit/>
          </a:bodyPr>
          <a:lstStyle>
            <a:lvl1pPr marL="457200" marR="0" lvl="0"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1pPr>
            <a:lvl2pPr marL="914400" marR="0" lvl="1"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2pPr>
            <a:lvl3pPr marL="1371600" marR="0" lvl="2"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3pPr>
            <a:lvl4pPr marL="1828800" marR="0" lvl="3"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4pPr>
            <a:lvl5pPr marL="2286000" marR="0" lvl="4"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1" name="Google Shape;151;p44"/>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52"/>
        <p:cNvGrpSpPr/>
        <p:nvPr/>
      </p:nvGrpSpPr>
      <p:grpSpPr>
        <a:xfrm>
          <a:off x="0" y="0"/>
          <a:ext cx="0" cy="0"/>
          <a:chOff x="0" y="0"/>
          <a:chExt cx="0" cy="0"/>
        </a:xfrm>
      </p:grpSpPr>
      <p:sp>
        <p:nvSpPr>
          <p:cNvPr id="153" name="Google Shape;153;p45"/>
          <p:cNvSpPr txBox="1">
            <a:spLocks noGrp="1"/>
          </p:cNvSpPr>
          <p:nvPr>
            <p:ph type="body" idx="1"/>
          </p:nvPr>
        </p:nvSpPr>
        <p:spPr>
          <a:xfrm>
            <a:off x="1398501" y="1309687"/>
            <a:ext cx="4975200" cy="74388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4" name="Google Shape;154;p45"/>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55"/>
        <p:cNvGrpSpPr/>
        <p:nvPr/>
      </p:nvGrpSpPr>
      <p:grpSpPr>
        <a:xfrm>
          <a:off x="0" y="0"/>
          <a:ext cx="0" cy="0"/>
          <a:chOff x="0" y="0"/>
          <a:chExt cx="0" cy="0"/>
        </a:xfrm>
      </p:grpSpPr>
      <p:sp>
        <p:nvSpPr>
          <p:cNvPr id="156" name="Google Shape;156;p46"/>
          <p:cNvSpPr>
            <a:spLocks noGrp="1"/>
          </p:cNvSpPr>
          <p:nvPr>
            <p:ph type="pic" idx="2"/>
          </p:nvPr>
        </p:nvSpPr>
        <p:spPr>
          <a:xfrm>
            <a:off x="3982975" y="5251847"/>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7" name="Google Shape;157;p46"/>
          <p:cNvSpPr>
            <a:spLocks noGrp="1"/>
          </p:cNvSpPr>
          <p:nvPr>
            <p:ph type="pic" idx="3"/>
          </p:nvPr>
        </p:nvSpPr>
        <p:spPr>
          <a:xfrm>
            <a:off x="3985763" y="916781"/>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8" name="Google Shape;158;p46"/>
          <p:cNvSpPr>
            <a:spLocks noGrp="1"/>
          </p:cNvSpPr>
          <p:nvPr>
            <p:ph type="pic" idx="4"/>
          </p:nvPr>
        </p:nvSpPr>
        <p:spPr>
          <a:xfrm>
            <a:off x="1398501" y="916781"/>
            <a:ext cx="2391000" cy="82251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9" name="Google Shape;159;p46"/>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0"/>
        <p:cNvGrpSpPr/>
        <p:nvPr/>
      </p:nvGrpSpPr>
      <p:grpSpPr>
        <a:xfrm>
          <a:off x="0" y="0"/>
          <a:ext cx="0" cy="0"/>
          <a:chOff x="0" y="0"/>
          <a:chExt cx="0" cy="0"/>
        </a:xfrm>
      </p:grpSpPr>
      <p:sp>
        <p:nvSpPr>
          <p:cNvPr id="161" name="Google Shape;161;p47"/>
          <p:cNvSpPr txBox="1">
            <a:spLocks noGrp="1"/>
          </p:cNvSpPr>
          <p:nvPr>
            <p:ph type="body" idx="1"/>
          </p:nvPr>
        </p:nvSpPr>
        <p:spPr>
          <a:xfrm>
            <a:off x="1540817" y="6561534"/>
            <a:ext cx="4690800" cy="4845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2" name="Google Shape;162;p47"/>
          <p:cNvSpPr txBox="1">
            <a:spLocks noGrp="1"/>
          </p:cNvSpPr>
          <p:nvPr>
            <p:ph type="body" idx="2"/>
          </p:nvPr>
        </p:nvSpPr>
        <p:spPr>
          <a:xfrm>
            <a:off x="1540817" y="4400259"/>
            <a:ext cx="4690800" cy="708000"/>
          </a:xfrm>
          <a:prstGeom prst="rect">
            <a:avLst/>
          </a:prstGeom>
          <a:noFill/>
          <a:ln>
            <a:noFill/>
          </a:ln>
        </p:spPr>
        <p:txBody>
          <a:bodyPr spcFirstLastPara="1" wrap="square" lIns="34275" tIns="34275" rIns="34275" bIns="34275" anchor="ctr"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3" name="Google Shape;163;p4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4"/>
        <p:cNvGrpSpPr/>
        <p:nvPr/>
      </p:nvGrpSpPr>
      <p:grpSpPr>
        <a:xfrm>
          <a:off x="0" y="0"/>
          <a:ext cx="0" cy="0"/>
          <a:chOff x="0" y="0"/>
          <a:chExt cx="0" cy="0"/>
        </a:xfrm>
      </p:grpSpPr>
      <p:sp>
        <p:nvSpPr>
          <p:cNvPr id="165" name="Google Shape;165;p48"/>
          <p:cNvSpPr>
            <a:spLocks noGrp="1"/>
          </p:cNvSpPr>
          <p:nvPr>
            <p:ph type="pic" idx="2"/>
          </p:nvPr>
        </p:nvSpPr>
        <p:spPr>
          <a:xfrm>
            <a:off x="971550" y="0"/>
            <a:ext cx="5829300" cy="100584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6" name="Google Shape;166;p4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67"/>
        <p:cNvGrpSpPr/>
        <p:nvPr/>
      </p:nvGrpSpPr>
      <p:grpSpPr>
        <a:xfrm>
          <a:off x="0" y="0"/>
          <a:ext cx="0" cy="0"/>
          <a:chOff x="0" y="0"/>
          <a:chExt cx="0" cy="0"/>
        </a:xfrm>
      </p:grpSpPr>
      <p:sp>
        <p:nvSpPr>
          <p:cNvPr id="168" name="Google Shape;168;p49"/>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69"/>
        <p:cNvGrpSpPr/>
        <p:nvPr/>
      </p:nvGrpSpPr>
      <p:grpSpPr>
        <a:xfrm>
          <a:off x="0" y="0"/>
          <a:ext cx="0" cy="0"/>
          <a:chOff x="0" y="0"/>
          <a:chExt cx="0" cy="0"/>
        </a:xfrm>
      </p:grpSpPr>
      <p:sp>
        <p:nvSpPr>
          <p:cNvPr id="170" name="Google Shape;170;p50"/>
          <p:cNvSpPr txBox="1">
            <a:spLocks noGrp="1"/>
          </p:cNvSpPr>
          <p:nvPr>
            <p:ph type="title"/>
          </p:nvPr>
        </p:nvSpPr>
        <p:spPr>
          <a:xfrm>
            <a:off x="264945" y="870271"/>
            <a:ext cx="7242600" cy="1119900"/>
          </a:xfrm>
          <a:prstGeom prst="rect">
            <a:avLst/>
          </a:prstGeom>
        </p:spPr>
        <p:txBody>
          <a:bodyPr spcFirstLastPara="1" wrap="square" lIns="34275" tIns="34275" rIns="34275" bIns="34275" anchor="ctr" anchorCtr="0">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71" name="Google Shape;171;p50"/>
          <p:cNvSpPr txBox="1">
            <a:spLocks noGrp="1"/>
          </p:cNvSpPr>
          <p:nvPr>
            <p:ph type="body" idx="1"/>
          </p:nvPr>
        </p:nvSpPr>
        <p:spPr>
          <a:xfrm>
            <a:off x="264945" y="2253729"/>
            <a:ext cx="7242600" cy="6239700"/>
          </a:xfrm>
          <a:prstGeom prst="rect">
            <a:avLst/>
          </a:prstGeom>
        </p:spPr>
        <p:txBody>
          <a:bodyPr spcFirstLastPara="1" wrap="square" lIns="34275" tIns="34275" rIns="34275" bIns="34275" anchor="ctr" anchorCtr="0">
            <a:noAutofit/>
          </a:bodyPr>
          <a:lstStyle>
            <a:lvl1pPr marL="457200" lvl="0" indent="-317500" rtl="0">
              <a:spcBef>
                <a:spcPts val="2200"/>
              </a:spcBef>
              <a:spcAft>
                <a:spcPts val="0"/>
              </a:spcAft>
              <a:buSzPts val="1400"/>
              <a:buChar char="•"/>
              <a:defRPr/>
            </a:lvl1pPr>
            <a:lvl2pPr marL="914400" lvl="1" indent="-317500" rtl="0">
              <a:spcBef>
                <a:spcPts val="2200"/>
              </a:spcBef>
              <a:spcAft>
                <a:spcPts val="0"/>
              </a:spcAft>
              <a:buSzPts val="1400"/>
              <a:buChar char="•"/>
              <a:defRPr/>
            </a:lvl2pPr>
            <a:lvl3pPr marL="1371600" lvl="2" indent="-317500" rtl="0">
              <a:spcBef>
                <a:spcPts val="2200"/>
              </a:spcBef>
              <a:spcAft>
                <a:spcPts val="0"/>
              </a:spcAft>
              <a:buSzPts val="1400"/>
              <a:buChar char="•"/>
              <a:defRPr/>
            </a:lvl3pPr>
            <a:lvl4pPr marL="1828800" lvl="3" indent="-317500" rtl="0">
              <a:spcBef>
                <a:spcPts val="2200"/>
              </a:spcBef>
              <a:spcAft>
                <a:spcPts val="0"/>
              </a:spcAft>
              <a:buSzPts val="1400"/>
              <a:buChar char="•"/>
              <a:defRPr/>
            </a:lvl4pPr>
            <a:lvl5pPr marL="2286000" lvl="4" indent="-317500" rtl="0">
              <a:spcBef>
                <a:spcPts val="2200"/>
              </a:spcBef>
              <a:spcAft>
                <a:spcPts val="0"/>
              </a:spcAft>
              <a:buSzPts val="1400"/>
              <a:buChar char="•"/>
              <a:defRPr/>
            </a:lvl5pPr>
            <a:lvl6pPr marL="2743200" lvl="5" indent="-317500" rtl="0">
              <a:spcBef>
                <a:spcPts val="2200"/>
              </a:spcBef>
              <a:spcAft>
                <a:spcPts val="0"/>
              </a:spcAft>
              <a:buSzPts val="1400"/>
              <a:buChar char="•"/>
              <a:defRPr/>
            </a:lvl6pPr>
            <a:lvl7pPr marL="3200400" lvl="6" indent="-317500" rtl="0">
              <a:spcBef>
                <a:spcPts val="2200"/>
              </a:spcBef>
              <a:spcAft>
                <a:spcPts val="0"/>
              </a:spcAft>
              <a:buSzPts val="1400"/>
              <a:buChar char="•"/>
              <a:defRPr/>
            </a:lvl7pPr>
            <a:lvl8pPr marL="3657600" lvl="7" indent="-317500" rtl="0">
              <a:spcBef>
                <a:spcPts val="2200"/>
              </a:spcBef>
              <a:spcAft>
                <a:spcPts val="0"/>
              </a:spcAft>
              <a:buSzPts val="1400"/>
              <a:buChar char="•"/>
              <a:defRPr/>
            </a:lvl8pPr>
            <a:lvl9pPr marL="4114800" lvl="8" indent="-317500" rtl="0">
              <a:spcBef>
                <a:spcPts val="2200"/>
              </a:spcBef>
              <a:spcAft>
                <a:spcPts val="0"/>
              </a:spcAft>
              <a:buSzPts val="1400"/>
              <a:buChar char="•"/>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178" lvl="0" indent="-419079" rtl="0">
              <a:spcBef>
                <a:spcPts val="0"/>
              </a:spcBef>
              <a:spcAft>
                <a:spcPts val="0"/>
              </a:spcAft>
              <a:buSzPts val="3000"/>
              <a:buChar char="●"/>
              <a:defRPr sz="3000"/>
            </a:lvl1pPr>
            <a:lvl2pPr marL="914355" lvl="1" indent="-380981" rtl="0">
              <a:spcBef>
                <a:spcPts val="1600"/>
              </a:spcBef>
              <a:spcAft>
                <a:spcPts val="0"/>
              </a:spcAft>
              <a:buSzPts val="2400"/>
              <a:buChar char="○"/>
              <a:defRPr sz="2400"/>
            </a:lvl2pPr>
            <a:lvl3pPr marL="1371533" lvl="2" indent="-342883" rtl="0">
              <a:spcBef>
                <a:spcPts val="1600"/>
              </a:spcBef>
              <a:spcAft>
                <a:spcPts val="0"/>
              </a:spcAft>
              <a:buSzPts val="1800"/>
              <a:buChar char="■"/>
              <a:defRPr sz="1800"/>
            </a:lvl3pPr>
            <a:lvl4pPr marL="1828710" lvl="3" indent="-317485" rtl="0">
              <a:spcBef>
                <a:spcPts val="1600"/>
              </a:spcBef>
              <a:spcAft>
                <a:spcPts val="0"/>
              </a:spcAft>
              <a:buSzPts val="1400"/>
              <a:buChar char="●"/>
              <a:defRPr/>
            </a:lvl4pPr>
            <a:lvl5pPr marL="2285888" lvl="4" indent="-317485" rtl="0">
              <a:spcBef>
                <a:spcPts val="1600"/>
              </a:spcBef>
              <a:spcAft>
                <a:spcPts val="0"/>
              </a:spcAft>
              <a:buSzPts val="1400"/>
              <a:buChar char="○"/>
              <a:defRPr/>
            </a:lvl5pPr>
            <a:lvl6pPr marL="2743066" lvl="5" indent="-317485" rtl="0">
              <a:spcBef>
                <a:spcPts val="1600"/>
              </a:spcBef>
              <a:spcAft>
                <a:spcPts val="0"/>
              </a:spcAft>
              <a:buSzPts val="1400"/>
              <a:buChar char="■"/>
              <a:defRPr/>
            </a:lvl6pPr>
            <a:lvl7pPr marL="3200244" lvl="6" indent="-317485" rtl="0">
              <a:spcBef>
                <a:spcPts val="1600"/>
              </a:spcBef>
              <a:spcAft>
                <a:spcPts val="0"/>
              </a:spcAft>
              <a:buSzPts val="1400"/>
              <a:buChar char="●"/>
              <a:defRPr/>
            </a:lvl7pPr>
            <a:lvl8pPr marL="3657421" lvl="7" indent="-317485" rtl="0">
              <a:spcBef>
                <a:spcPts val="1600"/>
              </a:spcBef>
              <a:spcAft>
                <a:spcPts val="0"/>
              </a:spcAft>
              <a:buSzPts val="1400"/>
              <a:buChar char="○"/>
              <a:defRPr/>
            </a:lvl8pPr>
            <a:lvl9pPr marL="4114599" lvl="8" indent="-317485" rtl="0">
              <a:spcBef>
                <a:spcPts val="1600"/>
              </a:spcBef>
              <a:spcAft>
                <a:spcPts val="1600"/>
              </a:spcAft>
              <a:buSzPts val="1400"/>
              <a:buChar char="■"/>
              <a:defRPr/>
            </a:lvl9pPr>
          </a:lstStyle>
          <a:p>
            <a:endParaRPr/>
          </a:p>
        </p:txBody>
      </p:sp>
    </p:spTree>
    <p:extLst>
      <p:ext uri="{BB962C8B-B14F-4D97-AF65-F5344CB8AC3E}">
        <p14:creationId xmlns:p14="http://schemas.microsoft.com/office/powerpoint/2010/main" val="178920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theme" Target="../theme/theme4.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53" name="Google Shape;53;p13"/>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4" name="Google Shape;54;p13"/>
          <p:cNvPicPr preferRelativeResize="0"/>
          <p:nvPr/>
        </p:nvPicPr>
        <p:blipFill>
          <a:blip r:embed="rId13">
            <a:alphaModFix/>
          </a:blip>
          <a:stretch>
            <a:fillRect/>
          </a:stretch>
        </p:blipFill>
        <p:spPr>
          <a:xfrm>
            <a:off x="6744176" y="8934689"/>
            <a:ext cx="808095" cy="27314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2E3D49"/>
              </a:buClr>
              <a:buSzPts val="4000"/>
              <a:buFont typeface="Open Sans"/>
              <a:buNone/>
              <a:defRPr sz="4000">
                <a:solidFill>
                  <a:srgbClr val="2E3D49"/>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7" name="Google Shape;87;p25"/>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1600"/>
              </a:spcBef>
              <a:spcAft>
                <a:spcPts val="160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8" name="Google Shape;88;p25"/>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37"/>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1" name="Google Shape;121;p37"/>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2" name="Google Shape;122;p3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8"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75"/>
        <p:cNvGrpSpPr/>
        <p:nvPr/>
      </p:nvGrpSpPr>
      <p:grpSpPr>
        <a:xfrm>
          <a:off x="0" y="0"/>
          <a:ext cx="0" cy="0"/>
          <a:chOff x="0" y="0"/>
          <a:chExt cx="0" cy="0"/>
        </a:xfrm>
      </p:grpSpPr>
      <p:sp>
        <p:nvSpPr>
          <p:cNvPr id="176" name="Google Shape;176;p51"/>
          <p:cNvSpPr/>
          <p:nvPr/>
        </p:nvSpPr>
        <p:spPr>
          <a:xfrm rot="-5400000">
            <a:off x="4270075" y="6556200"/>
            <a:ext cx="3502200" cy="35022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51"/>
          <p:cNvPicPr preferRelativeResize="0"/>
          <p:nvPr/>
        </p:nvPicPr>
        <p:blipFill>
          <a:blip r:embed="rId3">
            <a:alphaModFix/>
          </a:blip>
          <a:stretch>
            <a:fillRect/>
          </a:stretch>
        </p:blipFill>
        <p:spPr>
          <a:xfrm>
            <a:off x="6296025" y="8600600"/>
            <a:ext cx="1052250" cy="1052250"/>
          </a:xfrm>
          <a:prstGeom prst="rect">
            <a:avLst/>
          </a:prstGeom>
          <a:noFill/>
          <a:ln>
            <a:noFill/>
          </a:ln>
        </p:spPr>
      </p:pic>
      <p:sp>
        <p:nvSpPr>
          <p:cNvPr id="178" name="Google Shape;178;p51"/>
          <p:cNvSpPr txBox="1">
            <a:spLocks noGrp="1"/>
          </p:cNvSpPr>
          <p:nvPr>
            <p:ph type="title" idx="4294967295"/>
          </p:nvPr>
        </p:nvSpPr>
        <p:spPr>
          <a:xfrm>
            <a:off x="264895" y="966296"/>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4000">
                <a:solidFill>
                  <a:srgbClr val="FFFFFF"/>
                </a:solidFill>
              </a:rPr>
              <a:t>Data Governance @ SneakerPark</a:t>
            </a:r>
            <a:endParaRPr sz="4000">
              <a:solidFill>
                <a:srgbClr val="FFFFFF"/>
              </a:solidFill>
            </a:endParaRPr>
          </a:p>
          <a:p>
            <a:pPr marL="0" lvl="0" indent="0" algn="l" rtl="0">
              <a:spcBef>
                <a:spcPts val="0"/>
              </a:spcBef>
              <a:spcAft>
                <a:spcPts val="0"/>
              </a:spcAft>
              <a:buNone/>
            </a:pPr>
            <a:endParaRPr/>
          </a:p>
        </p:txBody>
      </p:sp>
      <p:pic>
        <p:nvPicPr>
          <p:cNvPr id="179" name="Google Shape;179;p51"/>
          <p:cNvPicPr preferRelativeResize="0"/>
          <p:nvPr/>
        </p:nvPicPr>
        <p:blipFill rotWithShape="1">
          <a:blip r:embed="rId4">
            <a:alphaModFix/>
          </a:blip>
          <a:srcRect t="-1820" b="1820"/>
          <a:stretch/>
        </p:blipFill>
        <p:spPr>
          <a:xfrm>
            <a:off x="1617725" y="3728150"/>
            <a:ext cx="4506849" cy="2591575"/>
          </a:xfrm>
          <a:prstGeom prst="rect">
            <a:avLst/>
          </a:prstGeom>
          <a:noFill/>
          <a:ln>
            <a:noFill/>
          </a:ln>
        </p:spPr>
      </p:pic>
      <p:sp>
        <p:nvSpPr>
          <p:cNvPr id="180" name="Google Shape;180;p51"/>
          <p:cNvSpPr txBox="1"/>
          <p:nvPr/>
        </p:nvSpPr>
        <p:spPr>
          <a:xfrm>
            <a:off x="264900" y="9001125"/>
            <a:ext cx="4324200" cy="78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solidFill>
                  <a:srgbClr val="EEEEEE"/>
                </a:solidFill>
                <a:latin typeface="Open Sans"/>
                <a:ea typeface="Open Sans"/>
                <a:cs typeface="Open Sans"/>
                <a:sym typeface="Open Sans"/>
              </a:rPr>
              <a:t>Prepared by: </a:t>
            </a:r>
            <a:r>
              <a:rPr lang="en-US" i="1" dirty="0">
                <a:solidFill>
                  <a:srgbClr val="EEEEEE"/>
                </a:solidFill>
                <a:latin typeface="Open Sans"/>
                <a:ea typeface="Open Sans"/>
                <a:cs typeface="Open Sans"/>
                <a:sym typeface="Open Sans"/>
              </a:rPr>
              <a:t>Jeffrey Lueken</a:t>
            </a:r>
            <a:endParaRPr i="1" dirty="0">
              <a:solidFill>
                <a:srgbClr val="EEEEEE"/>
              </a:solidFill>
              <a:latin typeface="Open Sans"/>
              <a:ea typeface="Open Sans"/>
              <a:cs typeface="Open Sans"/>
              <a:sym typeface="Open Sans"/>
            </a:endParaRPr>
          </a:p>
          <a:p>
            <a:pPr marL="0" lvl="0" indent="0" algn="l" rtl="0">
              <a:spcBef>
                <a:spcPts val="0"/>
              </a:spcBef>
              <a:spcAft>
                <a:spcPts val="0"/>
              </a:spcAft>
              <a:buNone/>
            </a:pPr>
            <a:endParaRPr i="1" dirty="0">
              <a:solidFill>
                <a:srgbClr val="EEEEEE"/>
              </a:solidFill>
              <a:latin typeface="Open Sans"/>
              <a:ea typeface="Open Sans"/>
              <a:cs typeface="Open Sans"/>
              <a:sym typeface="Open Sans"/>
            </a:endParaRPr>
          </a:p>
          <a:p>
            <a:pPr marL="0" lvl="0" indent="0" algn="l" rtl="0">
              <a:spcBef>
                <a:spcPts val="0"/>
              </a:spcBef>
              <a:spcAft>
                <a:spcPts val="0"/>
              </a:spcAft>
              <a:buNone/>
            </a:pPr>
            <a:r>
              <a:rPr lang="en" i="1" dirty="0">
                <a:solidFill>
                  <a:srgbClr val="EEEEEE"/>
                </a:solidFill>
                <a:latin typeface="Open Sans"/>
                <a:ea typeface="Open Sans"/>
                <a:cs typeface="Open Sans"/>
                <a:sym typeface="Open Sans"/>
              </a:rPr>
              <a:t>Submitted on: 7/</a:t>
            </a:r>
            <a:r>
              <a:rPr lang="en-US" i="1" dirty="0">
                <a:solidFill>
                  <a:srgbClr val="EEEEEE"/>
                </a:solidFill>
                <a:latin typeface="Open Sans"/>
                <a:ea typeface="Open Sans"/>
                <a:cs typeface="Open Sans"/>
                <a:sym typeface="Open Sans"/>
              </a:rPr>
              <a:t>xx/2022</a:t>
            </a:r>
            <a:endParaRPr i="1" dirty="0">
              <a:solidFill>
                <a:srgbClr val="EEEEEE"/>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56"/>
        <p:cNvGrpSpPr/>
        <p:nvPr/>
      </p:nvGrpSpPr>
      <p:grpSpPr>
        <a:xfrm>
          <a:off x="0" y="0"/>
          <a:ext cx="0" cy="0"/>
          <a:chOff x="0" y="0"/>
          <a:chExt cx="0" cy="0"/>
        </a:xfrm>
      </p:grpSpPr>
      <p:sp>
        <p:nvSpPr>
          <p:cNvPr id="257" name="Google Shape;257;p63"/>
          <p:cNvSpPr/>
          <p:nvPr/>
        </p:nvSpPr>
        <p:spPr>
          <a:xfrm>
            <a:off x="1422750" y="4013075"/>
            <a:ext cx="49269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4</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Quality</a:t>
            </a:r>
            <a:endParaRPr sz="3000">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Part 2: Monitoring</a:t>
            </a:r>
            <a:endParaRPr sz="3000">
              <a:solidFill>
                <a:srgbClr val="FFFFFF"/>
              </a:solidFill>
              <a:latin typeface="Open Sans"/>
              <a:ea typeface="Open Sans"/>
              <a:cs typeface="Open Sans"/>
              <a:sym typeface="Open Sans"/>
            </a:endParaRPr>
          </a:p>
        </p:txBody>
      </p:sp>
      <p:sp>
        <p:nvSpPr>
          <p:cNvPr id="258" name="Google Shape;258;p63"/>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64"/>
          <p:cNvSpPr txBox="1">
            <a:spLocks noGrp="1"/>
          </p:cNvSpPr>
          <p:nvPr>
            <p:ph type="body" idx="1"/>
          </p:nvPr>
        </p:nvSpPr>
        <p:spPr>
          <a:xfrm>
            <a:off x="369675" y="695675"/>
            <a:ext cx="6914100" cy="1371300"/>
          </a:xfrm>
          <a:prstGeom prst="rect">
            <a:avLst/>
          </a:prstGeom>
        </p:spPr>
        <p:txBody>
          <a:bodyPr spcFirstLastPara="1" wrap="square" lIns="91425" tIns="91425" rIns="91425" bIns="91425" anchor="t" anchorCtr="0">
            <a:noAutofit/>
          </a:bodyPr>
          <a:lstStyle/>
          <a:p>
            <a:pPr marL="0" indent="0">
              <a:lnSpc>
                <a:spcPct val="170000"/>
              </a:lnSpc>
              <a:buClr>
                <a:schemeClr val="dk1"/>
              </a:buClr>
              <a:buSzPts val="1100"/>
              <a:buNone/>
            </a:pPr>
            <a:r>
              <a:rPr lang="en" sz="1600" b="1" dirty="0">
                <a:solidFill>
                  <a:srgbClr val="525C65"/>
                </a:solidFill>
                <a:highlight>
                  <a:srgbClr val="FFFFFF"/>
                </a:highlight>
                <a:latin typeface="Open Sans"/>
                <a:ea typeface="Open Sans"/>
                <a:cs typeface="Open Sans"/>
                <a:sym typeface="Open Sans"/>
              </a:rPr>
              <a:t>Data quality monitoring dashboard</a:t>
            </a:r>
            <a:endParaRPr sz="1600" dirty="0">
              <a:solidFill>
                <a:srgbClr val="525C65"/>
              </a:solidFill>
              <a:highlight>
                <a:srgbClr val="FFFFFF"/>
              </a:highlight>
              <a:latin typeface="Open Sans"/>
              <a:ea typeface="Open Sans"/>
              <a:cs typeface="Open Sans"/>
              <a:sym typeface="Open Sans"/>
            </a:endParaRPr>
          </a:p>
        </p:txBody>
      </p:sp>
      <p:pic>
        <p:nvPicPr>
          <p:cNvPr id="4" name="Picture 3">
            <a:extLst>
              <a:ext uri="{FF2B5EF4-FFF2-40B4-BE49-F238E27FC236}">
                <a16:creationId xmlns:a16="http://schemas.microsoft.com/office/drawing/2014/main" id="{3C82FFE7-4765-A44C-B6F2-9A355A690FD7}"/>
              </a:ext>
            </a:extLst>
          </p:cNvPr>
          <p:cNvPicPr>
            <a:picLocks noChangeAspect="1"/>
          </p:cNvPicPr>
          <p:nvPr/>
        </p:nvPicPr>
        <p:blipFill>
          <a:blip r:embed="rId3"/>
          <a:stretch>
            <a:fillRect/>
          </a:stretch>
        </p:blipFill>
        <p:spPr>
          <a:xfrm>
            <a:off x="514266" y="1273748"/>
            <a:ext cx="6624918" cy="4238825"/>
          </a:xfrm>
          <a:prstGeom prst="rect">
            <a:avLst/>
          </a:prstGeom>
        </p:spPr>
      </p:pic>
      <p:pic>
        <p:nvPicPr>
          <p:cNvPr id="6" name="Picture 5">
            <a:extLst>
              <a:ext uri="{FF2B5EF4-FFF2-40B4-BE49-F238E27FC236}">
                <a16:creationId xmlns:a16="http://schemas.microsoft.com/office/drawing/2014/main" id="{6DB59AFF-D659-4E49-AC2D-71AB33B845E4}"/>
              </a:ext>
            </a:extLst>
          </p:cNvPr>
          <p:cNvPicPr>
            <a:picLocks noChangeAspect="1"/>
          </p:cNvPicPr>
          <p:nvPr/>
        </p:nvPicPr>
        <p:blipFill>
          <a:blip r:embed="rId4"/>
          <a:stretch>
            <a:fillRect/>
          </a:stretch>
        </p:blipFill>
        <p:spPr>
          <a:xfrm>
            <a:off x="514266" y="5694069"/>
            <a:ext cx="6624918" cy="42388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68"/>
        <p:cNvGrpSpPr/>
        <p:nvPr/>
      </p:nvGrpSpPr>
      <p:grpSpPr>
        <a:xfrm>
          <a:off x="0" y="0"/>
          <a:ext cx="0" cy="0"/>
          <a:chOff x="0" y="0"/>
          <a:chExt cx="0" cy="0"/>
        </a:xfrm>
      </p:grpSpPr>
      <p:sp>
        <p:nvSpPr>
          <p:cNvPr id="269" name="Google Shape;269;p65"/>
          <p:cNvSpPr/>
          <p:nvPr/>
        </p:nvSpPr>
        <p:spPr>
          <a:xfrm>
            <a:off x="539850" y="4051175"/>
            <a:ext cx="66927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5</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Master Data Management</a:t>
            </a:r>
            <a:endParaRPr sz="3000">
              <a:solidFill>
                <a:srgbClr val="FFFFFF"/>
              </a:solidFill>
              <a:latin typeface="Open Sans"/>
              <a:ea typeface="Open Sans"/>
              <a:cs typeface="Open Sans"/>
              <a:sym typeface="Open Sans"/>
            </a:endParaRPr>
          </a:p>
          <a:p>
            <a:pPr marL="0" lvl="0" indent="0" algn="ctr" rtl="0">
              <a:lnSpc>
                <a:spcPct val="150000"/>
              </a:lnSpc>
              <a:spcBef>
                <a:spcPts val="0"/>
              </a:spcBef>
              <a:spcAft>
                <a:spcPts val="0"/>
              </a:spcAft>
              <a:buClr>
                <a:schemeClr val="lt1"/>
              </a:buClr>
              <a:buFont typeface="Open Sans"/>
              <a:buNone/>
            </a:pPr>
            <a:r>
              <a:rPr lang="en" sz="3000">
                <a:solidFill>
                  <a:schemeClr val="lt1"/>
                </a:solidFill>
                <a:latin typeface="Open Sans"/>
                <a:ea typeface="Open Sans"/>
                <a:cs typeface="Open Sans"/>
                <a:sym typeface="Open Sans"/>
              </a:rPr>
              <a:t>Part 1: MDM Architecture</a:t>
            </a:r>
            <a:endParaRPr sz="3000">
              <a:solidFill>
                <a:srgbClr val="FFFFFF"/>
              </a:solidFill>
              <a:latin typeface="Open Sans"/>
              <a:ea typeface="Open Sans"/>
              <a:cs typeface="Open Sans"/>
              <a:sym typeface="Open Sans"/>
            </a:endParaRPr>
          </a:p>
        </p:txBody>
      </p:sp>
      <p:sp>
        <p:nvSpPr>
          <p:cNvPr id="270" name="Google Shape;270;p6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66"/>
          <p:cNvSpPr txBox="1">
            <a:spLocks noGrp="1"/>
          </p:cNvSpPr>
          <p:nvPr>
            <p:ph type="body" idx="1"/>
          </p:nvPr>
        </p:nvSpPr>
        <p:spPr>
          <a:xfrm>
            <a:off x="439225" y="-63076"/>
            <a:ext cx="6907500" cy="6087357"/>
          </a:xfrm>
          <a:prstGeom prst="rect">
            <a:avLst/>
          </a:prstGeom>
        </p:spPr>
        <p:txBody>
          <a:bodyPr spcFirstLastPara="1" wrap="square" lIns="91425" tIns="91425" rIns="91425" bIns="91425" anchor="t" anchorCtr="0">
            <a:noAutofit/>
          </a:bodyPr>
          <a:lstStyle/>
          <a:p>
            <a:pPr marL="0" marR="241288" indent="0" algn="just">
              <a:lnSpc>
                <a:spcPct val="150000"/>
              </a:lnSpc>
              <a:spcBef>
                <a:spcPts val="3800"/>
              </a:spcBef>
              <a:buNone/>
            </a:pPr>
            <a:r>
              <a:rPr lang="en" sz="1600" b="1" dirty="0">
                <a:solidFill>
                  <a:srgbClr val="525C65"/>
                </a:solidFill>
                <a:highlight>
                  <a:srgbClr val="FFFFFF"/>
                </a:highlight>
                <a:latin typeface="Open Sans"/>
                <a:ea typeface="Open Sans"/>
                <a:cs typeface="Open Sans"/>
                <a:sym typeface="Open Sans"/>
              </a:rPr>
              <a:t>Proposed</a:t>
            </a:r>
            <a:r>
              <a:rPr lang="en" sz="1600" dirty="0">
                <a:solidFill>
                  <a:srgbClr val="525C65"/>
                </a:solidFill>
                <a:highlight>
                  <a:srgbClr val="FFFFFF"/>
                </a:highlight>
                <a:latin typeface="Open Sans"/>
                <a:ea typeface="Open Sans"/>
                <a:cs typeface="Open Sans"/>
                <a:sym typeface="Open Sans"/>
              </a:rPr>
              <a:t> </a:t>
            </a:r>
            <a:r>
              <a:rPr lang="en" sz="1600" b="1" dirty="0">
                <a:solidFill>
                  <a:srgbClr val="525C65"/>
                </a:solidFill>
                <a:highlight>
                  <a:srgbClr val="FFFFFF"/>
                </a:highlight>
                <a:latin typeface="Open Sans"/>
                <a:ea typeface="Open Sans"/>
                <a:cs typeface="Open Sans"/>
                <a:sym typeface="Open Sans"/>
              </a:rPr>
              <a:t>MDM implementation architecture</a:t>
            </a:r>
          </a:p>
          <a:p>
            <a:pPr marL="0" marR="241288" indent="0" algn="just">
              <a:lnSpc>
                <a:spcPct val="150000"/>
              </a:lnSpc>
              <a:spcBef>
                <a:spcPts val="3800"/>
              </a:spcBef>
              <a:buNone/>
            </a:pPr>
            <a:r>
              <a:rPr lang="en-US" sz="1600" dirty="0">
                <a:solidFill>
                  <a:srgbClr val="525C65"/>
                </a:solidFill>
                <a:latin typeface="Open Sans"/>
                <a:ea typeface="Open Sans"/>
                <a:cs typeface="Open Sans"/>
                <a:sym typeface="Open Sans"/>
              </a:rPr>
              <a:t>I've chosen to go with Consolidated style of architecture. </a:t>
            </a:r>
            <a:r>
              <a:rPr lang="en-US" sz="1600" dirty="0" err="1">
                <a:solidFill>
                  <a:srgbClr val="525C65"/>
                </a:solidFill>
                <a:latin typeface="Open Sans"/>
                <a:ea typeface="Open Sans"/>
                <a:cs typeface="Open Sans"/>
                <a:sym typeface="Open Sans"/>
              </a:rPr>
              <a:t>SneakePark</a:t>
            </a:r>
            <a:r>
              <a:rPr lang="en-US" sz="1600" dirty="0">
                <a:solidFill>
                  <a:srgbClr val="525C65"/>
                </a:solidFill>
                <a:latin typeface="Open Sans"/>
                <a:ea typeface="Open Sans"/>
                <a:cs typeface="Open Sans"/>
                <a:sym typeface="Open Sans"/>
              </a:rPr>
              <a:t> has a number of disparate systems that makes it difficult to trace the same item and seller across different systems. The scenario description states that the company plans to build out an Enterprise Data Warehouse solution to replace the existing legacy data warehouse, MS Access databases, and excel reports, which makes me think there are analytical needs. For that reason, I believe consolidating data from all these systems into a central MDM Hub that can feed merged, cleansed, and verified golden records to data warehouses and reports is the best solution here. In addition, this architecture is less invasive and has minimal disruption of existing systems.</a:t>
            </a: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Clr>
                <a:schemeClr val="dk1"/>
              </a:buClr>
              <a:buSzPts val="1100"/>
              <a:buNone/>
            </a:pPr>
            <a:endParaRPr sz="1600" dirty="0">
              <a:solidFill>
                <a:srgbClr val="525C65"/>
              </a:solidFill>
              <a:highlight>
                <a:srgbClr val="FFFFFF"/>
              </a:highlight>
              <a:latin typeface="Open Sans"/>
              <a:ea typeface="Open Sans"/>
              <a:cs typeface="Open Sans"/>
              <a:sym typeface="Open Sans"/>
            </a:endParaRPr>
          </a:p>
          <a:p>
            <a:pPr marL="0" indent="0" algn="just">
              <a:buNone/>
            </a:pPr>
            <a:endParaRPr sz="1600" dirty="0">
              <a:solidFill>
                <a:srgbClr val="525C65"/>
              </a:solidFill>
              <a:highlight>
                <a:srgbClr val="FFFFFF"/>
              </a:highlight>
              <a:latin typeface="Open Sans"/>
              <a:ea typeface="Open Sans"/>
              <a:cs typeface="Open Sans"/>
              <a:sym typeface="Open Sans"/>
            </a:endParaRPr>
          </a:p>
          <a:p>
            <a:pPr marL="0" indent="0" algn="just">
              <a:spcBef>
                <a:spcPts val="1600"/>
              </a:spcBef>
              <a:buNone/>
            </a:pPr>
            <a:endParaRPr sz="1600" dirty="0">
              <a:solidFill>
                <a:srgbClr val="525C65"/>
              </a:solidFill>
              <a:highlight>
                <a:srgbClr val="FFFFFF"/>
              </a:highlight>
              <a:latin typeface="Open Sans"/>
              <a:ea typeface="Open Sans"/>
              <a:cs typeface="Open Sans"/>
              <a:sym typeface="Open Sans"/>
            </a:endParaRPr>
          </a:p>
          <a:p>
            <a:pPr marL="0" indent="0" algn="just">
              <a:spcBef>
                <a:spcPts val="1600"/>
              </a:spcBef>
              <a:spcAft>
                <a:spcPts val="1600"/>
              </a:spcAft>
              <a:buNone/>
            </a:pPr>
            <a:endParaRPr sz="1600" dirty="0">
              <a:solidFill>
                <a:srgbClr val="525C65"/>
              </a:solidFill>
              <a:highlight>
                <a:srgbClr val="FFFFFF"/>
              </a:highlight>
              <a:latin typeface="Open Sans"/>
              <a:ea typeface="Open Sans"/>
              <a:cs typeface="Open Sans"/>
              <a:sym typeface="Open Sans"/>
            </a:endParaRPr>
          </a:p>
        </p:txBody>
      </p:sp>
      <p:pic>
        <p:nvPicPr>
          <p:cNvPr id="3" name="Picture 2">
            <a:extLst>
              <a:ext uri="{FF2B5EF4-FFF2-40B4-BE49-F238E27FC236}">
                <a16:creationId xmlns:a16="http://schemas.microsoft.com/office/drawing/2014/main" id="{54E45532-D74C-1345-A5E2-4FAFC55B24ED}"/>
              </a:ext>
            </a:extLst>
          </p:cNvPr>
          <p:cNvPicPr>
            <a:picLocks noChangeAspect="1"/>
          </p:cNvPicPr>
          <p:nvPr/>
        </p:nvPicPr>
        <p:blipFill rotWithShape="1">
          <a:blip r:embed="rId3"/>
          <a:srcRect r="7958"/>
          <a:stretch/>
        </p:blipFill>
        <p:spPr>
          <a:xfrm>
            <a:off x="316057" y="5688963"/>
            <a:ext cx="7153835" cy="436943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85"/>
        <p:cNvGrpSpPr/>
        <p:nvPr/>
      </p:nvGrpSpPr>
      <p:grpSpPr>
        <a:xfrm>
          <a:off x="0" y="0"/>
          <a:ext cx="0" cy="0"/>
          <a:chOff x="0" y="0"/>
          <a:chExt cx="0" cy="0"/>
        </a:xfrm>
      </p:grpSpPr>
      <p:sp>
        <p:nvSpPr>
          <p:cNvPr id="286" name="Google Shape;286;p68"/>
          <p:cNvSpPr/>
          <p:nvPr/>
        </p:nvSpPr>
        <p:spPr>
          <a:xfrm>
            <a:off x="539850" y="4051175"/>
            <a:ext cx="66927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6</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Master Data Management</a:t>
            </a:r>
            <a:endParaRPr sz="3000">
              <a:solidFill>
                <a:srgbClr val="FFFFFF"/>
              </a:solidFill>
              <a:latin typeface="Open Sans"/>
              <a:ea typeface="Open Sans"/>
              <a:cs typeface="Open Sans"/>
              <a:sym typeface="Open Sans"/>
            </a:endParaRPr>
          </a:p>
          <a:p>
            <a:pPr marL="0" lvl="0" indent="0" algn="ctr" rtl="0">
              <a:lnSpc>
                <a:spcPct val="150000"/>
              </a:lnSpc>
              <a:spcBef>
                <a:spcPts val="0"/>
              </a:spcBef>
              <a:spcAft>
                <a:spcPts val="0"/>
              </a:spcAft>
              <a:buClr>
                <a:schemeClr val="lt1"/>
              </a:buClr>
              <a:buFont typeface="Open Sans"/>
              <a:buNone/>
            </a:pPr>
            <a:r>
              <a:rPr lang="en" sz="3000">
                <a:solidFill>
                  <a:schemeClr val="lt1"/>
                </a:solidFill>
                <a:latin typeface="Open Sans"/>
                <a:ea typeface="Open Sans"/>
                <a:cs typeface="Open Sans"/>
                <a:sym typeface="Open Sans"/>
              </a:rPr>
              <a:t>Part 2: Master Record</a:t>
            </a:r>
            <a:endParaRPr sz="3000">
              <a:solidFill>
                <a:srgbClr val="FFFFFF"/>
              </a:solidFill>
              <a:latin typeface="Open Sans"/>
              <a:ea typeface="Open Sans"/>
              <a:cs typeface="Open Sans"/>
              <a:sym typeface="Open Sans"/>
            </a:endParaRPr>
          </a:p>
        </p:txBody>
      </p:sp>
      <p:sp>
        <p:nvSpPr>
          <p:cNvPr id="287" name="Google Shape;287;p68"/>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69"/>
          <p:cNvSpPr txBox="1">
            <a:spLocks noGrp="1"/>
          </p:cNvSpPr>
          <p:nvPr>
            <p:ph type="body" idx="1"/>
          </p:nvPr>
        </p:nvSpPr>
        <p:spPr>
          <a:xfrm>
            <a:off x="432450" y="717975"/>
            <a:ext cx="6907500" cy="4777800"/>
          </a:xfrm>
          <a:prstGeom prst="rect">
            <a:avLst/>
          </a:prstGeom>
        </p:spPr>
        <p:txBody>
          <a:bodyPr spcFirstLastPara="1" wrap="square" lIns="91425" tIns="91425" rIns="91425" bIns="91425" anchor="t" anchorCtr="0">
            <a:noAutofit/>
          </a:bodyPr>
          <a:lstStyle/>
          <a:p>
            <a:pPr marL="0" indent="0" algn="just">
              <a:buNone/>
            </a:pPr>
            <a:r>
              <a:rPr lang="en" sz="1600" b="1" dirty="0">
                <a:solidFill>
                  <a:srgbClr val="525C65"/>
                </a:solidFill>
                <a:highlight>
                  <a:srgbClr val="FFFFFF"/>
                </a:highlight>
                <a:latin typeface="Open Sans"/>
                <a:ea typeface="Open Sans"/>
                <a:cs typeface="Open Sans"/>
                <a:sym typeface="Open Sans"/>
              </a:rPr>
              <a:t>Matching rules</a:t>
            </a:r>
            <a:r>
              <a:rPr lang="en" sz="1600" dirty="0">
                <a:solidFill>
                  <a:srgbClr val="525C65"/>
                </a:solidFill>
                <a:highlight>
                  <a:srgbClr val="FFFFFF"/>
                </a:highlight>
                <a:latin typeface="Open Sans"/>
                <a:ea typeface="Open Sans"/>
                <a:cs typeface="Open Sans"/>
                <a:sym typeface="Open Sans"/>
              </a:rPr>
              <a:t> that will be used by the </a:t>
            </a:r>
            <a:r>
              <a:rPr lang="en" sz="1600" dirty="0" err="1">
                <a:solidFill>
                  <a:srgbClr val="525C65"/>
                </a:solidFill>
                <a:highlight>
                  <a:srgbClr val="FFFFFF"/>
                </a:highlight>
                <a:latin typeface="Open Sans"/>
                <a:ea typeface="Open Sans"/>
                <a:cs typeface="Open Sans"/>
                <a:sym typeface="Open Sans"/>
              </a:rPr>
              <a:t>SneakerPark's</a:t>
            </a:r>
            <a:r>
              <a:rPr lang="en" sz="1600" dirty="0">
                <a:solidFill>
                  <a:srgbClr val="525C65"/>
                </a:solidFill>
                <a:highlight>
                  <a:srgbClr val="FFFFFF"/>
                </a:highlight>
                <a:latin typeface="Open Sans"/>
                <a:ea typeface="Open Sans"/>
                <a:cs typeface="Open Sans"/>
                <a:sym typeface="Open Sans"/>
              </a:rPr>
              <a:t> MDM Hub to match item and customer entities between the company's different systems.</a:t>
            </a:r>
            <a:endParaRPr sz="1600" dirty="0">
              <a:solidFill>
                <a:srgbClr val="525C65"/>
              </a:solidFill>
              <a:highlight>
                <a:srgbClr val="FFFFFF"/>
              </a:highlight>
              <a:latin typeface="Open Sans"/>
              <a:ea typeface="Open Sans"/>
              <a:cs typeface="Open Sans"/>
              <a:sym typeface="Open Sans"/>
            </a:endParaRPr>
          </a:p>
          <a:p>
            <a:pPr marL="0" indent="0" algn="just">
              <a:spcBef>
                <a:spcPts val="1600"/>
              </a:spcBef>
              <a:buNone/>
            </a:pPr>
            <a:r>
              <a:rPr lang="en" sz="1600" dirty="0">
                <a:solidFill>
                  <a:srgbClr val="525C65"/>
                </a:solidFill>
                <a:highlight>
                  <a:srgbClr val="FFFFFF"/>
                </a:highlight>
                <a:latin typeface="Open Sans"/>
                <a:ea typeface="Open Sans"/>
                <a:cs typeface="Open Sans"/>
                <a:sym typeface="Open Sans"/>
              </a:rPr>
              <a:t>For Items:</a:t>
            </a:r>
          </a:p>
          <a:p>
            <a:pPr marL="342900" indent="-342900" algn="just">
              <a:buFont typeface="Arial" panose="020B0604020202020204" pitchFamily="34" charset="0"/>
              <a:buChar char="•"/>
            </a:pPr>
            <a:r>
              <a:rPr lang="en-US" sz="1600" dirty="0">
                <a:solidFill>
                  <a:srgbClr val="525C65"/>
                </a:solidFill>
                <a:highlight>
                  <a:srgbClr val="FFFFFF"/>
                </a:highlight>
                <a:latin typeface="Open Sans"/>
                <a:ea typeface="Open Sans"/>
                <a:cs typeface="Open Sans"/>
                <a:sym typeface="Open Sans"/>
              </a:rPr>
              <a:t>Match item data on </a:t>
            </a:r>
            <a:r>
              <a:rPr lang="en-US" sz="1600" dirty="0" err="1">
                <a:solidFill>
                  <a:srgbClr val="525C65"/>
                </a:solidFill>
                <a:highlight>
                  <a:srgbClr val="FFFFFF"/>
                </a:highlight>
                <a:latin typeface="Open Sans"/>
                <a:ea typeface="Open Sans"/>
                <a:cs typeface="Open Sans"/>
                <a:sym typeface="Open Sans"/>
              </a:rPr>
              <a:t>itemid</a:t>
            </a:r>
            <a:r>
              <a:rPr lang="en-US" sz="1600" dirty="0">
                <a:solidFill>
                  <a:srgbClr val="525C65"/>
                </a:solidFill>
                <a:highlight>
                  <a:srgbClr val="FFFFFF"/>
                </a:highlight>
                <a:latin typeface="Open Sans"/>
                <a:ea typeface="Open Sans"/>
                <a:cs typeface="Open Sans"/>
                <a:sym typeface="Open Sans"/>
              </a:rPr>
              <a:t>.</a:t>
            </a:r>
          </a:p>
          <a:p>
            <a:pPr marL="342900" indent="-342900" algn="just">
              <a:buFont typeface="Arial" panose="020B0604020202020204" pitchFamily="34" charset="0"/>
              <a:buChar char="•"/>
            </a:pPr>
            <a:r>
              <a:rPr lang="en-US" sz="1600" dirty="0">
                <a:solidFill>
                  <a:srgbClr val="525C65"/>
                </a:solidFill>
                <a:highlight>
                  <a:srgbClr val="FFFFFF"/>
                </a:highlight>
                <a:latin typeface="Open Sans"/>
                <a:ea typeface="Open Sans"/>
                <a:cs typeface="Open Sans"/>
                <a:sym typeface="Open Sans"/>
              </a:rPr>
              <a:t>Match  item data on productid.</a:t>
            </a:r>
          </a:p>
          <a:p>
            <a:pPr marL="0" indent="0" algn="just">
              <a:spcBef>
                <a:spcPts val="1600"/>
              </a:spcBef>
              <a:buNone/>
            </a:pPr>
            <a:r>
              <a:rPr lang="en" sz="1600" dirty="0">
                <a:solidFill>
                  <a:srgbClr val="525C65"/>
                </a:solidFill>
                <a:highlight>
                  <a:srgbClr val="FFFFFF"/>
                </a:highlight>
                <a:latin typeface="Open Sans"/>
                <a:ea typeface="Open Sans"/>
                <a:cs typeface="Open Sans"/>
                <a:sym typeface="Open Sans"/>
              </a:rPr>
              <a:t>For Customers:</a:t>
            </a:r>
          </a:p>
          <a:p>
            <a:pPr marL="342900" indent="-342900" algn="just">
              <a:buFont typeface="Arial" panose="020B0604020202020204" pitchFamily="34" charset="0"/>
              <a:buChar char="•"/>
            </a:pPr>
            <a:r>
              <a:rPr lang="en-US" sz="1600" dirty="0">
                <a:solidFill>
                  <a:srgbClr val="525C65"/>
                </a:solidFill>
                <a:highlight>
                  <a:srgbClr val="FFFFFF"/>
                </a:highlight>
                <a:latin typeface="Open Sans"/>
                <a:ea typeface="Open Sans"/>
                <a:cs typeface="Open Sans"/>
                <a:sym typeface="Open Sans"/>
              </a:rPr>
              <a:t>Match customer data on </a:t>
            </a:r>
            <a:r>
              <a:rPr lang="en-US" sz="1600" dirty="0" err="1">
                <a:solidFill>
                  <a:srgbClr val="525C65"/>
                </a:solidFill>
                <a:highlight>
                  <a:srgbClr val="FFFFFF"/>
                </a:highlight>
                <a:latin typeface="Open Sans"/>
                <a:ea typeface="Open Sans"/>
                <a:cs typeface="Open Sans"/>
                <a:sym typeface="Open Sans"/>
              </a:rPr>
              <a:t>userid</a:t>
            </a:r>
            <a:r>
              <a:rPr lang="en-US" sz="1600" dirty="0">
                <a:solidFill>
                  <a:srgbClr val="525C65"/>
                </a:solidFill>
                <a:highlight>
                  <a:srgbClr val="FFFFFF"/>
                </a:highlight>
                <a:latin typeface="Open Sans"/>
                <a:ea typeface="Open Sans"/>
                <a:cs typeface="Open Sans"/>
                <a:sym typeface="Open Sans"/>
              </a:rPr>
              <a:t>.</a:t>
            </a:r>
          </a:p>
          <a:p>
            <a:pPr marL="342900" indent="-342900" algn="just">
              <a:buFont typeface="Arial" panose="020B0604020202020204" pitchFamily="34" charset="0"/>
              <a:buChar char="•"/>
            </a:pPr>
            <a:r>
              <a:rPr lang="en-US" sz="1600" dirty="0">
                <a:solidFill>
                  <a:srgbClr val="525C65"/>
                </a:solidFill>
                <a:highlight>
                  <a:srgbClr val="FFFFFF"/>
                </a:highlight>
                <a:latin typeface="Open Sans"/>
                <a:ea typeface="Open Sans"/>
                <a:cs typeface="Open Sans"/>
                <a:sym typeface="Open Sans"/>
              </a:rPr>
              <a:t>Match customer data on </a:t>
            </a:r>
            <a:r>
              <a:rPr lang="en-US" sz="1600" dirty="0" err="1">
                <a:solidFill>
                  <a:srgbClr val="525C65"/>
                </a:solidFill>
                <a:highlight>
                  <a:srgbClr val="FFFFFF"/>
                </a:highlight>
                <a:latin typeface="Open Sans"/>
                <a:ea typeface="Open Sans"/>
                <a:cs typeface="Open Sans"/>
                <a:sym typeface="Open Sans"/>
              </a:rPr>
              <a:t>sellerid</a:t>
            </a:r>
            <a:r>
              <a:rPr lang="en-US" sz="1600" dirty="0">
                <a:solidFill>
                  <a:srgbClr val="525C65"/>
                </a:solidFill>
                <a:highlight>
                  <a:srgbClr val="FFFFFF"/>
                </a:highlight>
                <a:latin typeface="Open Sans"/>
                <a:ea typeface="Open Sans"/>
                <a:cs typeface="Open Sans"/>
                <a:sym typeface="Open Sans"/>
              </a:rPr>
              <a:t>.</a:t>
            </a:r>
          </a:p>
          <a:p>
            <a:pPr marL="342900" indent="-342900" algn="just">
              <a:buFont typeface="Arial" panose="020B0604020202020204" pitchFamily="34" charset="0"/>
              <a:buChar char="•"/>
            </a:pPr>
            <a:r>
              <a:rPr lang="en-US" sz="1600" dirty="0">
                <a:solidFill>
                  <a:srgbClr val="525C65"/>
                </a:solidFill>
                <a:highlight>
                  <a:srgbClr val="FFFFFF"/>
                </a:highlight>
                <a:latin typeface="Open Sans"/>
                <a:ea typeface="Open Sans"/>
                <a:cs typeface="Open Sans"/>
                <a:sym typeface="Open Sans"/>
              </a:rPr>
              <a:t>Match customer data on </a:t>
            </a:r>
            <a:r>
              <a:rPr lang="en-US" sz="1600" dirty="0" err="1">
                <a:solidFill>
                  <a:srgbClr val="525C65"/>
                </a:solidFill>
                <a:highlight>
                  <a:srgbClr val="FFFFFF"/>
                </a:highlight>
                <a:latin typeface="Open Sans"/>
                <a:ea typeface="Open Sans"/>
                <a:cs typeface="Open Sans"/>
                <a:sym typeface="Open Sans"/>
              </a:rPr>
              <a:t>creditcardid</a:t>
            </a:r>
            <a:r>
              <a:rPr lang="en-US" sz="1600" dirty="0">
                <a:solidFill>
                  <a:srgbClr val="525C65"/>
                </a:solidFill>
                <a:highlight>
                  <a:srgbClr val="FFFFFF"/>
                </a:highlight>
                <a:latin typeface="Open Sans"/>
                <a:ea typeface="Open Sans"/>
                <a:cs typeface="Open Sans"/>
                <a:sym typeface="Open Sans"/>
              </a:rPr>
              <a:t>.</a:t>
            </a:r>
            <a:endParaRPr lang="en" sz="1600" dirty="0">
              <a:solidFill>
                <a:srgbClr val="525C65"/>
              </a:solidFill>
              <a:highlight>
                <a:srgbClr val="FFFFFF"/>
              </a:highlight>
              <a:latin typeface="Open Sans"/>
              <a:ea typeface="Open Sans"/>
              <a:cs typeface="Open Sans"/>
              <a:sym typeface="Open Sans"/>
            </a:endParaRPr>
          </a:p>
          <a:p>
            <a:pPr marL="0" indent="0" algn="just">
              <a:spcBef>
                <a:spcPts val="16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None/>
            </a:pPr>
            <a:endParaRPr sz="1600" dirty="0">
              <a:solidFill>
                <a:srgbClr val="525C65"/>
              </a:solidFill>
              <a:highlight>
                <a:srgbClr val="FFFFFF"/>
              </a:highlight>
              <a:latin typeface="Open Sans"/>
              <a:ea typeface="Open Sans"/>
              <a:cs typeface="Open Sans"/>
              <a:sym typeface="Open Sans"/>
            </a:endParaRPr>
          </a:p>
          <a:p>
            <a:pPr marL="0" marR="241288" indent="0" algn="just">
              <a:lnSpc>
                <a:spcPct val="170000"/>
              </a:lnSpc>
              <a:spcBef>
                <a:spcPts val="3800"/>
              </a:spcBef>
              <a:buClr>
                <a:schemeClr val="dk1"/>
              </a:buClr>
              <a:buSzPts val="1100"/>
              <a:buNone/>
            </a:pPr>
            <a:endParaRPr sz="1400" dirty="0">
              <a:solidFill>
                <a:srgbClr val="525C65"/>
              </a:solidFill>
              <a:highlight>
                <a:srgbClr val="FFFFFF"/>
              </a:highlight>
              <a:latin typeface="Open Sans"/>
              <a:ea typeface="Open Sans"/>
              <a:cs typeface="Open Sans"/>
              <a:sym typeface="Open Sans"/>
            </a:endParaRPr>
          </a:p>
          <a:p>
            <a:pPr marL="241288" marR="241288" indent="0" algn="just">
              <a:lnSpc>
                <a:spcPct val="170000"/>
              </a:lnSpc>
              <a:spcBef>
                <a:spcPts val="3800"/>
              </a:spcBef>
              <a:buClr>
                <a:schemeClr val="dk1"/>
              </a:buClr>
              <a:buSzPts val="1100"/>
              <a:buNone/>
            </a:pPr>
            <a:endParaRPr sz="1600" dirty="0">
              <a:solidFill>
                <a:srgbClr val="525C65"/>
              </a:solidFill>
              <a:highlight>
                <a:srgbClr val="FFFFFF"/>
              </a:highlight>
              <a:latin typeface="Open Sans"/>
              <a:ea typeface="Open Sans"/>
              <a:cs typeface="Open Sans"/>
              <a:sym typeface="Open Sans"/>
            </a:endParaRPr>
          </a:p>
          <a:p>
            <a:pPr marL="0" indent="0" algn="just">
              <a:buNone/>
            </a:pPr>
            <a:endParaRPr sz="1600" dirty="0">
              <a:solidFill>
                <a:srgbClr val="525C65"/>
              </a:solidFill>
              <a:highlight>
                <a:srgbClr val="FFFFFF"/>
              </a:highlight>
              <a:latin typeface="Open Sans"/>
              <a:ea typeface="Open Sans"/>
              <a:cs typeface="Open Sans"/>
              <a:sym typeface="Open Sans"/>
            </a:endParaRPr>
          </a:p>
          <a:p>
            <a:pPr marL="0" indent="0" algn="just">
              <a:spcBef>
                <a:spcPts val="1600"/>
              </a:spcBef>
              <a:buNone/>
            </a:pPr>
            <a:endParaRPr sz="1600" dirty="0">
              <a:solidFill>
                <a:srgbClr val="525C65"/>
              </a:solidFill>
              <a:highlight>
                <a:srgbClr val="FFFFFF"/>
              </a:highlight>
              <a:latin typeface="Open Sans"/>
              <a:ea typeface="Open Sans"/>
              <a:cs typeface="Open Sans"/>
              <a:sym typeface="Open Sans"/>
            </a:endParaRPr>
          </a:p>
          <a:p>
            <a:pPr marL="0" indent="0" algn="just">
              <a:spcBef>
                <a:spcPts val="1600"/>
              </a:spcBef>
              <a:spcAft>
                <a:spcPts val="1600"/>
              </a:spcAft>
              <a:buNone/>
            </a:pPr>
            <a:endParaRPr sz="1600" dirty="0">
              <a:solidFill>
                <a:srgbClr val="525C65"/>
              </a:solidFill>
              <a:highlight>
                <a:srgbClr val="FFFFFF"/>
              </a:highlight>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96"/>
        <p:cNvGrpSpPr/>
        <p:nvPr/>
      </p:nvGrpSpPr>
      <p:grpSpPr>
        <a:xfrm>
          <a:off x="0" y="0"/>
          <a:ext cx="0" cy="0"/>
          <a:chOff x="0" y="0"/>
          <a:chExt cx="0" cy="0"/>
        </a:xfrm>
      </p:grpSpPr>
      <p:sp>
        <p:nvSpPr>
          <p:cNvPr id="297" name="Google Shape;297;p7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98" name="Google Shape;298;p70"/>
          <p:cNvSpPr/>
          <p:nvPr/>
        </p:nvSpPr>
        <p:spPr>
          <a:xfrm>
            <a:off x="1422750" y="4013075"/>
            <a:ext cx="49269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7</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Governance:</a:t>
            </a:r>
            <a:endParaRPr sz="3000">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Roles and Responsibilities</a:t>
            </a:r>
            <a:endParaRPr sz="3000">
              <a:solidFill>
                <a:srgbClr val="FFFFFF"/>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71"/>
          <p:cNvSpPr txBox="1"/>
          <p:nvPr/>
        </p:nvSpPr>
        <p:spPr>
          <a:xfrm>
            <a:off x="457200" y="447673"/>
            <a:ext cx="6842100" cy="9395573"/>
          </a:xfrm>
          <a:prstGeom prst="rect">
            <a:avLst/>
          </a:prstGeom>
          <a:noFill/>
          <a:ln>
            <a:noFill/>
          </a:ln>
        </p:spPr>
        <p:txBody>
          <a:bodyPr spcFirstLastPara="1" wrap="square" lIns="91425" tIns="91425" rIns="91425" bIns="91425" anchor="t" anchorCtr="0">
            <a:noAutofit/>
          </a:bodyPr>
          <a:lstStyle/>
          <a:p>
            <a:pPr algn="just">
              <a:lnSpc>
                <a:spcPct val="170000"/>
              </a:lnSpc>
            </a:pPr>
            <a:r>
              <a:rPr lang="en" sz="1600" b="1" dirty="0">
                <a:solidFill>
                  <a:srgbClr val="525C65"/>
                </a:solidFill>
                <a:highlight>
                  <a:srgbClr val="FFFFFF"/>
                </a:highlight>
                <a:latin typeface="Open Sans"/>
                <a:ea typeface="Open Sans"/>
                <a:cs typeface="Open Sans"/>
                <a:sym typeface="Open Sans"/>
              </a:rPr>
              <a:t>Data</a:t>
            </a:r>
            <a:r>
              <a:rPr lang="en" sz="1600" dirty="0">
                <a:solidFill>
                  <a:srgbClr val="525C65"/>
                </a:solidFill>
                <a:highlight>
                  <a:srgbClr val="FFFFFF"/>
                </a:highlight>
                <a:latin typeface="Open Sans"/>
                <a:ea typeface="Open Sans"/>
                <a:cs typeface="Open Sans"/>
                <a:sym typeface="Open Sans"/>
              </a:rPr>
              <a:t> </a:t>
            </a:r>
            <a:r>
              <a:rPr lang="en" sz="1600" b="1" dirty="0">
                <a:solidFill>
                  <a:srgbClr val="525C65"/>
                </a:solidFill>
                <a:highlight>
                  <a:srgbClr val="FFFFFF"/>
                </a:highlight>
                <a:latin typeface="Open Sans"/>
                <a:ea typeface="Open Sans"/>
                <a:cs typeface="Open Sans"/>
                <a:sym typeface="Open Sans"/>
              </a:rPr>
              <a:t>governance roles and responsibilities</a:t>
            </a:r>
            <a:r>
              <a:rPr lang="en" sz="1600" dirty="0">
                <a:solidFill>
                  <a:srgbClr val="525C65"/>
                </a:solidFill>
                <a:highlight>
                  <a:srgbClr val="FFFFFF"/>
                </a:highlight>
                <a:latin typeface="Open Sans"/>
                <a:ea typeface="Open Sans"/>
                <a:cs typeface="Open Sans"/>
                <a:sym typeface="Open Sans"/>
              </a:rPr>
              <a:t> </a:t>
            </a:r>
          </a:p>
          <a:p>
            <a:pPr algn="just">
              <a:lnSpc>
                <a:spcPct val="170000"/>
              </a:lnSpc>
            </a:pPr>
            <a:r>
              <a:rPr lang="en-US" sz="1600" dirty="0">
                <a:solidFill>
                  <a:srgbClr val="525C65"/>
                </a:solidFill>
                <a:latin typeface="Open Sans"/>
                <a:ea typeface="Open Sans"/>
                <a:cs typeface="Open Sans"/>
                <a:sym typeface="Open Sans"/>
              </a:rPr>
              <a:t>Data Governance Manager:</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Establish and govern an enterprise data governance implementation roadmap including strategic priorities for development of information-based capabilities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Roll out an enterprise wide data governance framework, with a focus on improvement of data quality and the protection of sensitive data through modifications to organization behavior policies and standards, principles, governance metrics, processes, related tools and data architecture</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Define roles and responsibilities related to data governance and ensure clear accountability for stewardship of the company’s principal information assets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Serve as a liaison between Business and Functional areas and technology to ensure that data related business requirements for protecting sensitive data are clearly defined, communicated and well understood and considered as part of operational prioritization and planning</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Develop &amp; maintain inventory of the enterprise information maps, including authoritative systems, owners</a:t>
            </a:r>
          </a:p>
          <a:p>
            <a:pPr algn="just">
              <a:lnSpc>
                <a:spcPct val="170000"/>
              </a:lnSpc>
            </a:pPr>
            <a:endParaRPr lang="en-US" sz="1600" dirty="0">
              <a:solidFill>
                <a:srgbClr val="525C65"/>
              </a:solidFill>
              <a:latin typeface="Open Sans"/>
              <a:ea typeface="Open Sans"/>
              <a:cs typeface="Open Sans"/>
              <a:sym typeface="Open Sans"/>
            </a:endParaRPr>
          </a:p>
          <a:p>
            <a:pPr algn="just">
              <a:lnSpc>
                <a:spcPct val="170000"/>
              </a:lnSpc>
            </a:pPr>
            <a:endParaRPr lang="en"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pPr>
            <a:endParaRPr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spcAft>
                <a:spcPts val="1100"/>
              </a:spcAft>
            </a:pPr>
            <a:endParaRPr sz="1600" dirty="0">
              <a:solidFill>
                <a:srgbClr val="525C65"/>
              </a:solidFill>
              <a:highlight>
                <a:srgbClr val="FFFFFF"/>
              </a:highlight>
              <a:latin typeface="Open Sans"/>
              <a:ea typeface="Open Sans"/>
              <a:cs typeface="Open Sans"/>
              <a:sym typeface="Open Sans"/>
            </a:endParaRPr>
          </a:p>
        </p:txBody>
      </p:sp>
    </p:spTree>
    <p:extLst>
      <p:ext uri="{BB962C8B-B14F-4D97-AF65-F5344CB8AC3E}">
        <p14:creationId xmlns:p14="http://schemas.microsoft.com/office/powerpoint/2010/main" val="19819123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71"/>
          <p:cNvSpPr txBox="1"/>
          <p:nvPr/>
        </p:nvSpPr>
        <p:spPr>
          <a:xfrm>
            <a:off x="457200" y="447673"/>
            <a:ext cx="6842100" cy="9395573"/>
          </a:xfrm>
          <a:prstGeom prst="rect">
            <a:avLst/>
          </a:prstGeom>
          <a:noFill/>
          <a:ln>
            <a:noFill/>
          </a:ln>
        </p:spPr>
        <p:txBody>
          <a:bodyPr spcFirstLastPara="1" wrap="square" lIns="91425" tIns="91425" rIns="91425" bIns="91425" anchor="t" anchorCtr="0">
            <a:noAutofit/>
          </a:bodyPr>
          <a:lstStyle/>
          <a:p>
            <a:pPr algn="just">
              <a:lnSpc>
                <a:spcPct val="170000"/>
              </a:lnSpc>
            </a:pPr>
            <a:r>
              <a:rPr lang="en" sz="1600" b="1" dirty="0">
                <a:solidFill>
                  <a:srgbClr val="525C65"/>
                </a:solidFill>
                <a:highlight>
                  <a:srgbClr val="FFFFFF"/>
                </a:highlight>
                <a:latin typeface="Open Sans"/>
                <a:ea typeface="Open Sans"/>
                <a:cs typeface="Open Sans"/>
                <a:sym typeface="Open Sans"/>
              </a:rPr>
              <a:t>Data</a:t>
            </a:r>
            <a:r>
              <a:rPr lang="en" sz="1600" dirty="0">
                <a:solidFill>
                  <a:srgbClr val="525C65"/>
                </a:solidFill>
                <a:highlight>
                  <a:srgbClr val="FFFFFF"/>
                </a:highlight>
                <a:latin typeface="Open Sans"/>
                <a:ea typeface="Open Sans"/>
                <a:cs typeface="Open Sans"/>
                <a:sym typeface="Open Sans"/>
              </a:rPr>
              <a:t> </a:t>
            </a:r>
            <a:r>
              <a:rPr lang="en" sz="1600" b="1" dirty="0">
                <a:solidFill>
                  <a:srgbClr val="525C65"/>
                </a:solidFill>
                <a:highlight>
                  <a:srgbClr val="FFFFFF"/>
                </a:highlight>
                <a:latin typeface="Open Sans"/>
                <a:ea typeface="Open Sans"/>
                <a:cs typeface="Open Sans"/>
                <a:sym typeface="Open Sans"/>
              </a:rPr>
              <a:t>governance roles and responsibilities</a:t>
            </a:r>
            <a:r>
              <a:rPr lang="en" sz="1600" dirty="0">
                <a:solidFill>
                  <a:srgbClr val="525C65"/>
                </a:solidFill>
                <a:highlight>
                  <a:srgbClr val="FFFFFF"/>
                </a:highlight>
                <a:latin typeface="Open Sans"/>
                <a:ea typeface="Open Sans"/>
                <a:cs typeface="Open Sans"/>
                <a:sym typeface="Open Sans"/>
              </a:rPr>
              <a:t> </a:t>
            </a:r>
            <a:r>
              <a:rPr lang="en-US" sz="1600" b="1" dirty="0">
                <a:solidFill>
                  <a:srgbClr val="525C65"/>
                </a:solidFill>
                <a:highlight>
                  <a:srgbClr val="FFFFFF"/>
                </a:highlight>
                <a:latin typeface="Open Sans"/>
                <a:ea typeface="Open Sans"/>
                <a:cs typeface="Open Sans"/>
                <a:sym typeface="Open Sans"/>
              </a:rPr>
              <a:t>(cont’d)</a:t>
            </a:r>
            <a:endParaRPr lang="en" sz="1600" dirty="0">
              <a:solidFill>
                <a:srgbClr val="525C65"/>
              </a:solidFill>
              <a:highlight>
                <a:srgbClr val="FFFFFF"/>
              </a:highlight>
              <a:latin typeface="Open Sans"/>
              <a:ea typeface="Open Sans"/>
              <a:cs typeface="Open Sans"/>
              <a:sym typeface="Open Sans"/>
            </a:endParaRPr>
          </a:p>
          <a:p>
            <a:pPr algn="just">
              <a:lnSpc>
                <a:spcPct val="170000"/>
              </a:lnSpc>
            </a:pPr>
            <a:r>
              <a:rPr lang="en-US" sz="1600" dirty="0">
                <a:solidFill>
                  <a:srgbClr val="525C65"/>
                </a:solidFill>
                <a:latin typeface="Open Sans"/>
                <a:ea typeface="Open Sans"/>
                <a:cs typeface="Open Sans"/>
                <a:sym typeface="Open Sans"/>
              </a:rPr>
              <a:t>Data Quality Manager: </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Raising data quality and performance levels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Providing a high level of data quality awareness across multiple staff profiles </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Proactively improving the quality of company reporting</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Evaluating and identifying where system enhancements are required</a:t>
            </a:r>
          </a:p>
          <a:p>
            <a:pPr algn="just">
              <a:lnSpc>
                <a:spcPct val="170000"/>
              </a:lnSpc>
            </a:pPr>
            <a:endParaRPr lang="en-US" sz="1600" dirty="0">
              <a:solidFill>
                <a:srgbClr val="525C65"/>
              </a:solidFill>
              <a:latin typeface="Open Sans"/>
              <a:ea typeface="Open Sans"/>
              <a:cs typeface="Open Sans"/>
              <a:sym typeface="Open Sans"/>
            </a:endParaRPr>
          </a:p>
          <a:p>
            <a:pPr algn="just">
              <a:lnSpc>
                <a:spcPct val="170000"/>
              </a:lnSpc>
            </a:pPr>
            <a:r>
              <a:rPr lang="en-US" sz="1600" dirty="0">
                <a:solidFill>
                  <a:srgbClr val="525C65"/>
                </a:solidFill>
                <a:latin typeface="Open Sans"/>
                <a:ea typeface="Open Sans"/>
                <a:cs typeface="Open Sans"/>
                <a:sym typeface="Open Sans"/>
              </a:rPr>
              <a:t>Master Data Manager:</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Design, construct, install, test and maintain highly scalable data pipelines with state-of-the-art monitoring and logging practices.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Bring together large, complex and sparse data sets to meet functional and non-functional business requirements.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Design and implement data tools for analytics and data scientist team members to help them in building, optimizing and tuning the product.</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Integrate new data management technologies and software engineering tools into existing structures.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Help in building high-performance algorithms, prototypes, predictive models and proof of concepts.</a:t>
            </a:r>
          </a:p>
          <a:p>
            <a:pPr algn="just">
              <a:lnSpc>
                <a:spcPct val="170000"/>
              </a:lnSpc>
              <a:spcBef>
                <a:spcPts val="1100"/>
              </a:spcBef>
              <a:spcAft>
                <a:spcPts val="1100"/>
              </a:spcAft>
            </a:pPr>
            <a:endParaRPr sz="1600" dirty="0">
              <a:solidFill>
                <a:srgbClr val="525C65"/>
              </a:solidFill>
              <a:highlight>
                <a:srgbClr val="FFFFFF"/>
              </a:highlight>
              <a:latin typeface="Open Sans"/>
              <a:ea typeface="Open Sans"/>
              <a:cs typeface="Open Sans"/>
              <a:sym typeface="Open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71"/>
          <p:cNvSpPr txBox="1"/>
          <p:nvPr/>
        </p:nvSpPr>
        <p:spPr>
          <a:xfrm>
            <a:off x="457200" y="447673"/>
            <a:ext cx="6842100" cy="9395573"/>
          </a:xfrm>
          <a:prstGeom prst="rect">
            <a:avLst/>
          </a:prstGeom>
          <a:noFill/>
          <a:ln>
            <a:noFill/>
          </a:ln>
        </p:spPr>
        <p:txBody>
          <a:bodyPr spcFirstLastPara="1" wrap="square" lIns="91425" tIns="91425" rIns="91425" bIns="91425" anchor="t" anchorCtr="0">
            <a:noAutofit/>
          </a:bodyPr>
          <a:lstStyle/>
          <a:p>
            <a:pPr algn="just">
              <a:lnSpc>
                <a:spcPct val="170000"/>
              </a:lnSpc>
            </a:pPr>
            <a:r>
              <a:rPr lang="en" sz="1600" b="1" dirty="0">
                <a:solidFill>
                  <a:srgbClr val="525C65"/>
                </a:solidFill>
                <a:highlight>
                  <a:srgbClr val="FFFFFF"/>
                </a:highlight>
                <a:latin typeface="Open Sans"/>
                <a:ea typeface="Open Sans"/>
                <a:cs typeface="Open Sans"/>
                <a:sym typeface="Open Sans"/>
              </a:rPr>
              <a:t>Data</a:t>
            </a:r>
            <a:r>
              <a:rPr lang="en" sz="1600" dirty="0">
                <a:solidFill>
                  <a:srgbClr val="525C65"/>
                </a:solidFill>
                <a:highlight>
                  <a:srgbClr val="FFFFFF"/>
                </a:highlight>
                <a:latin typeface="Open Sans"/>
                <a:ea typeface="Open Sans"/>
                <a:cs typeface="Open Sans"/>
                <a:sym typeface="Open Sans"/>
              </a:rPr>
              <a:t> </a:t>
            </a:r>
            <a:r>
              <a:rPr lang="en" sz="1600" b="1" dirty="0">
                <a:solidFill>
                  <a:srgbClr val="525C65"/>
                </a:solidFill>
                <a:highlight>
                  <a:srgbClr val="FFFFFF"/>
                </a:highlight>
                <a:latin typeface="Open Sans"/>
                <a:ea typeface="Open Sans"/>
                <a:cs typeface="Open Sans"/>
                <a:sym typeface="Open Sans"/>
              </a:rPr>
              <a:t>governance roles and responsibilities</a:t>
            </a:r>
            <a:r>
              <a:rPr lang="en" sz="1600" dirty="0">
                <a:solidFill>
                  <a:srgbClr val="525C65"/>
                </a:solidFill>
                <a:highlight>
                  <a:srgbClr val="FFFFFF"/>
                </a:highlight>
                <a:latin typeface="Open Sans"/>
                <a:ea typeface="Open Sans"/>
                <a:cs typeface="Open Sans"/>
                <a:sym typeface="Open Sans"/>
              </a:rPr>
              <a:t> </a:t>
            </a:r>
            <a:r>
              <a:rPr lang="en-US" sz="1600" b="1" dirty="0">
                <a:solidFill>
                  <a:srgbClr val="525C65"/>
                </a:solidFill>
                <a:latin typeface="Open Sans"/>
                <a:ea typeface="Open Sans"/>
                <a:cs typeface="Open Sans"/>
                <a:sym typeface="Open Sans"/>
              </a:rPr>
              <a:t>(cont’d)</a:t>
            </a:r>
            <a:endParaRPr lang="en" sz="1600" b="1" dirty="0">
              <a:solidFill>
                <a:srgbClr val="525C65"/>
              </a:solidFill>
              <a:highlight>
                <a:srgbClr val="FFFFFF"/>
              </a:highlight>
              <a:latin typeface="Open Sans"/>
              <a:ea typeface="Open Sans"/>
              <a:cs typeface="Open Sans"/>
              <a:sym typeface="Open Sans"/>
            </a:endParaRPr>
          </a:p>
          <a:p>
            <a:pPr algn="just">
              <a:lnSpc>
                <a:spcPct val="170000"/>
              </a:lnSpc>
            </a:pPr>
            <a:r>
              <a:rPr lang="en-US" sz="1600" dirty="0">
                <a:solidFill>
                  <a:srgbClr val="525C65"/>
                </a:solidFill>
                <a:latin typeface="Open Sans"/>
                <a:ea typeface="Open Sans"/>
                <a:cs typeface="Open Sans"/>
                <a:sym typeface="Open Sans"/>
              </a:rPr>
              <a:t>Metadata Manager:</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Perform business requirements analysis for business rules and documents associated with population and extraction of metadata resources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Develop, maintain, and support application, business glossary, business intelligence, data integration, data modeling, and database management resources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Develop, maintain, and support Metadata Manager Security model</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Develop, maintain, and support linkage between Informatica Business Glossary and Metadata Manager assets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Validate completeness of data lineage between the point of data element creation (system of record) and the point where it is consumed by business users (trusted data source</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Monitor periodic loads of Metadata Manager resources to confirm successful load, indexing, and linking.</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Monitor linking completeness for Metadata Manager resources and troubleshoot issues with missing links.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Provide ongoing support for metadata implementation, testing and integration</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Provide technical training and documentation in support of metadata policies and procedures</a:t>
            </a:r>
          </a:p>
          <a:p>
            <a:pPr algn="just">
              <a:lnSpc>
                <a:spcPct val="170000"/>
              </a:lnSpc>
            </a:pPr>
            <a:endParaRPr lang="en-US" sz="1600" dirty="0">
              <a:solidFill>
                <a:srgbClr val="525C65"/>
              </a:solidFill>
              <a:latin typeface="Open Sans"/>
              <a:ea typeface="Open Sans"/>
              <a:cs typeface="Open Sans"/>
              <a:sym typeface="Open Sans"/>
            </a:endParaRPr>
          </a:p>
          <a:p>
            <a:pPr algn="just">
              <a:lnSpc>
                <a:spcPct val="170000"/>
              </a:lnSpc>
            </a:pPr>
            <a:endParaRPr lang="en-US" sz="1600" dirty="0">
              <a:solidFill>
                <a:srgbClr val="525C65"/>
              </a:solidFill>
              <a:latin typeface="Open Sans"/>
              <a:ea typeface="Open Sans"/>
              <a:cs typeface="Open Sans"/>
              <a:sym typeface="Open Sans"/>
            </a:endParaRP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They are responsible for data profiling, data quality Remediation and data quality monitoring. </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They play a critical role in MDM implementation. They define match rules for golden record creation. They review the match results from the automated match process to make sure the result is accurate. They can approve or reject the golden records created by the automated matching algorithms. They can also override match results by manually updating the golden records created by the automated matching algorithms. Data stewards review the rejected records and either identify additional match rules or manually create golden records for these rejections. Finally, they also manually create golden records.</a:t>
            </a:r>
          </a:p>
          <a:p>
            <a:pPr algn="just">
              <a:lnSpc>
                <a:spcPct val="170000"/>
              </a:lnSpc>
            </a:pPr>
            <a:r>
              <a:rPr lang="en-US" sz="1600" dirty="0">
                <a:solidFill>
                  <a:srgbClr val="525C65"/>
                </a:solidFill>
                <a:latin typeface="Open Sans"/>
                <a:ea typeface="Open Sans"/>
                <a:cs typeface="Open Sans"/>
                <a:sym typeface="Open Sans"/>
              </a:rPr>
              <a:t>Jake and Jessica have the skills required to fulfill the responsibilities of the data stewards. Other roles include: master data manager, data quality manager, and data governance manager. These are key roles for a successful data governance implementation. Sneaker Park will need to hire new employees to take up additional roles apart from the data steward.</a:t>
            </a:r>
          </a:p>
          <a:p>
            <a:pPr algn="just">
              <a:lnSpc>
                <a:spcPct val="170000"/>
              </a:lnSpc>
            </a:pPr>
            <a:endParaRPr lang="en"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pPr>
            <a:endParaRPr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spcAft>
                <a:spcPts val="1100"/>
              </a:spcAft>
            </a:pPr>
            <a:endParaRPr sz="1600" dirty="0">
              <a:solidFill>
                <a:srgbClr val="525C65"/>
              </a:solidFill>
              <a:highlight>
                <a:srgbClr val="FFFFFF"/>
              </a:highlight>
              <a:latin typeface="Open Sans"/>
              <a:ea typeface="Open Sans"/>
              <a:cs typeface="Open Sans"/>
              <a:sym typeface="Open Sans"/>
            </a:endParaRPr>
          </a:p>
        </p:txBody>
      </p:sp>
    </p:spTree>
    <p:extLst>
      <p:ext uri="{BB962C8B-B14F-4D97-AF65-F5344CB8AC3E}">
        <p14:creationId xmlns:p14="http://schemas.microsoft.com/office/powerpoint/2010/main" val="1001749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54"/>
          <p:cNvSpPr txBox="1">
            <a:spLocks noGrp="1"/>
          </p:cNvSpPr>
          <p:nvPr>
            <p:ph type="title"/>
          </p:nvPr>
        </p:nvSpPr>
        <p:spPr>
          <a:xfrm>
            <a:off x="264895" y="1844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Background</a:t>
            </a:r>
            <a:endParaRPr/>
          </a:p>
        </p:txBody>
      </p:sp>
      <p:sp>
        <p:nvSpPr>
          <p:cNvPr id="204" name="Google Shape;204;p54"/>
          <p:cNvSpPr txBox="1">
            <a:spLocks noGrp="1"/>
          </p:cNvSpPr>
          <p:nvPr>
            <p:ph type="body" idx="1"/>
          </p:nvPr>
        </p:nvSpPr>
        <p:spPr>
          <a:xfrm>
            <a:off x="264900" y="1420950"/>
            <a:ext cx="6932700" cy="8332800"/>
          </a:xfrm>
          <a:prstGeom prst="rect">
            <a:avLst/>
          </a:prstGeom>
        </p:spPr>
        <p:txBody>
          <a:bodyPr spcFirstLastPara="1" wrap="square" lIns="91425" tIns="91425" rIns="91425" bIns="91425" anchor="t" anchorCtr="0">
            <a:noAutofit/>
          </a:bodyPr>
          <a:lstStyle/>
          <a:p>
            <a:pPr marL="457200" lvl="0" indent="-336550" algn="just" rtl="0">
              <a:lnSpc>
                <a:spcPct val="150000"/>
              </a:lnSpc>
              <a:spcBef>
                <a:spcPts val="0"/>
              </a:spcBef>
              <a:spcAft>
                <a:spcPts val="0"/>
              </a:spcAft>
              <a:buClr>
                <a:srgbClr val="525C65"/>
              </a:buClr>
              <a:buSzPts val="1700"/>
              <a:buFont typeface="Open Sans"/>
              <a:buChar char="●"/>
            </a:pPr>
            <a:r>
              <a:rPr lang="en" sz="1700" b="1">
                <a:solidFill>
                  <a:srgbClr val="525C65"/>
                </a:solidFill>
                <a:highlight>
                  <a:srgbClr val="FFFFFF"/>
                </a:highlight>
                <a:latin typeface="Open Sans"/>
                <a:ea typeface="Open Sans"/>
                <a:cs typeface="Open Sans"/>
                <a:sym typeface="Open Sans"/>
              </a:rPr>
              <a:t>SneakerPark</a:t>
            </a:r>
            <a:r>
              <a:rPr lang="en" sz="1700">
                <a:solidFill>
                  <a:srgbClr val="525C65"/>
                </a:solidFill>
                <a:highlight>
                  <a:srgbClr val="FFFFFF"/>
                </a:highlight>
                <a:latin typeface="Open Sans"/>
                <a:ea typeface="Open Sans"/>
                <a:cs typeface="Open Sans"/>
                <a:sym typeface="Open Sans"/>
              </a:rPr>
              <a:t> is an online shoe reseller that allows people to buy and sell used and new shoes. Buyers can bid for shoes or buy them outright, and sellers can set a price or sell to the highest bidder.</a:t>
            </a:r>
            <a:endParaRPr sz="1700">
              <a:solidFill>
                <a:srgbClr val="525C65"/>
              </a:solidFill>
              <a:highlight>
                <a:srgbClr val="FFFFFF"/>
              </a:highlight>
              <a:latin typeface="Open Sans"/>
              <a:ea typeface="Open Sans"/>
              <a:cs typeface="Open Sans"/>
              <a:sym typeface="Open Sans"/>
            </a:endParaRPr>
          </a:p>
          <a:p>
            <a:pPr marL="457200" lvl="0" indent="-336550" algn="just" rtl="0">
              <a:lnSpc>
                <a:spcPct val="150000"/>
              </a:lnSpc>
              <a:spcBef>
                <a:spcPts val="0"/>
              </a:spcBef>
              <a:spcAft>
                <a:spcPts val="0"/>
              </a:spcAft>
              <a:buClr>
                <a:srgbClr val="525C65"/>
              </a:buClr>
              <a:buSzPts val="1700"/>
              <a:buFont typeface="Open Sans"/>
              <a:buChar char="●"/>
            </a:pPr>
            <a:r>
              <a:rPr lang="en" sz="1700">
                <a:solidFill>
                  <a:srgbClr val="525C65"/>
                </a:solidFill>
                <a:highlight>
                  <a:srgbClr val="FFFFFF"/>
                </a:highlight>
                <a:latin typeface="Open Sans"/>
                <a:ea typeface="Open Sans"/>
                <a:cs typeface="Open Sans"/>
                <a:sym typeface="Open Sans"/>
              </a:rPr>
              <a:t>Each buyer and seller must have an active account in order to sell, bid, or purchase sneakers using SneakerPark’s website.</a:t>
            </a:r>
            <a:endParaRPr sz="1700">
              <a:solidFill>
                <a:srgbClr val="525C65"/>
              </a:solidFill>
              <a:highlight>
                <a:srgbClr val="FFFFFF"/>
              </a:highlight>
              <a:latin typeface="Open Sans"/>
              <a:ea typeface="Open Sans"/>
              <a:cs typeface="Open Sans"/>
              <a:sym typeface="Open Sans"/>
            </a:endParaRPr>
          </a:p>
          <a:p>
            <a:pPr marL="457200" lvl="0" indent="-336550" algn="just" rtl="0">
              <a:lnSpc>
                <a:spcPct val="150000"/>
              </a:lnSpc>
              <a:spcBef>
                <a:spcPts val="0"/>
              </a:spcBef>
              <a:spcAft>
                <a:spcPts val="0"/>
              </a:spcAft>
              <a:buClr>
                <a:srgbClr val="525C65"/>
              </a:buClr>
              <a:buSzPts val="1700"/>
              <a:buFont typeface="Open Sans"/>
              <a:buChar char="●"/>
            </a:pPr>
            <a:r>
              <a:rPr lang="en" sz="1700">
                <a:solidFill>
                  <a:srgbClr val="525C65"/>
                </a:solidFill>
                <a:highlight>
                  <a:srgbClr val="FFFFFF"/>
                </a:highlight>
                <a:latin typeface="Open Sans"/>
                <a:ea typeface="Open Sans"/>
                <a:cs typeface="Open Sans"/>
                <a:sym typeface="Open Sans"/>
              </a:rPr>
              <a:t>SneakerPark authenticates the shoes before shipping them to the buyer, so before listing an item, the seller must ship it to SneakerPark’s warehouse. Upon receipt, SneakerPark assigns an item number to each pair of sneakers and notifies the seller that they are now free to list their item. If the item is not listed within 45 days, SneakerPark returns it to the seller and sends an invoice to the seller for the shipping cost.</a:t>
            </a:r>
            <a:endParaRPr sz="1700">
              <a:solidFill>
                <a:srgbClr val="525C65"/>
              </a:solidFill>
              <a:highlight>
                <a:srgbClr val="FFFFFF"/>
              </a:highlight>
              <a:latin typeface="Open Sans"/>
              <a:ea typeface="Open Sans"/>
              <a:cs typeface="Open Sans"/>
              <a:sym typeface="Open Sans"/>
            </a:endParaRPr>
          </a:p>
          <a:p>
            <a:pPr marL="457200" lvl="0" indent="-336550" algn="just" rtl="0">
              <a:lnSpc>
                <a:spcPct val="150000"/>
              </a:lnSpc>
              <a:spcBef>
                <a:spcPts val="0"/>
              </a:spcBef>
              <a:spcAft>
                <a:spcPts val="0"/>
              </a:spcAft>
              <a:buClr>
                <a:srgbClr val="525C65"/>
              </a:buClr>
              <a:buSzPts val="1700"/>
              <a:buFont typeface="Open Sans"/>
              <a:buChar char="●"/>
            </a:pPr>
            <a:r>
              <a:rPr lang="en" sz="1700">
                <a:solidFill>
                  <a:srgbClr val="525C65"/>
                </a:solidFill>
                <a:highlight>
                  <a:srgbClr val="FFFFFF"/>
                </a:highlight>
                <a:latin typeface="Open Sans"/>
                <a:ea typeface="Open Sans"/>
                <a:cs typeface="Open Sans"/>
                <a:sym typeface="Open Sans"/>
              </a:rPr>
              <a:t>If the item is found to be inauthentic or in an unacceptable condition, it is also returned back to the seller in a similar fashion.</a:t>
            </a:r>
            <a:endParaRPr sz="1700">
              <a:solidFill>
                <a:srgbClr val="525C65"/>
              </a:solidFill>
              <a:highlight>
                <a:srgbClr val="FFFFFF"/>
              </a:highlight>
              <a:latin typeface="Open Sans"/>
              <a:ea typeface="Open Sans"/>
              <a:cs typeface="Open Sans"/>
              <a:sym typeface="Open Sans"/>
            </a:endParaRPr>
          </a:p>
          <a:p>
            <a:pPr marL="457200" lvl="0" indent="-336550" algn="just" rtl="0">
              <a:lnSpc>
                <a:spcPct val="150000"/>
              </a:lnSpc>
              <a:spcBef>
                <a:spcPts val="0"/>
              </a:spcBef>
              <a:spcAft>
                <a:spcPts val="0"/>
              </a:spcAft>
              <a:buClr>
                <a:srgbClr val="525C65"/>
              </a:buClr>
              <a:buSzPts val="1700"/>
              <a:buFont typeface="Open Sans"/>
              <a:buChar char="●"/>
            </a:pPr>
            <a:r>
              <a:rPr lang="en" sz="1700">
                <a:solidFill>
                  <a:srgbClr val="525C65"/>
                </a:solidFill>
                <a:highlight>
                  <a:srgbClr val="FFFFFF"/>
                </a:highlight>
                <a:latin typeface="Open Sans"/>
                <a:ea typeface="Open Sans"/>
                <a:cs typeface="Open Sans"/>
                <a:sym typeface="Open Sans"/>
              </a:rPr>
              <a:t>When the item sells, the buyer’s account is credited with the purchase price minus the SneakerPark service fee and shipping fees to deliver the item to the buyer.</a:t>
            </a:r>
            <a:endParaRPr sz="1700">
              <a:solidFill>
                <a:srgbClr val="525C65"/>
              </a:solidFill>
              <a:highlight>
                <a:srgbClr val="FFFFFF"/>
              </a:highlight>
              <a:latin typeface="Open Sans"/>
              <a:ea typeface="Open Sans"/>
              <a:cs typeface="Open Sans"/>
              <a:sym typeface="Open Sans"/>
            </a:endParaRPr>
          </a:p>
          <a:p>
            <a:pPr marL="457200" lvl="0" indent="-336550" algn="just" rtl="0">
              <a:lnSpc>
                <a:spcPct val="150000"/>
              </a:lnSpc>
              <a:spcBef>
                <a:spcPts val="0"/>
              </a:spcBef>
              <a:spcAft>
                <a:spcPts val="0"/>
              </a:spcAft>
              <a:buClr>
                <a:srgbClr val="525C65"/>
              </a:buClr>
              <a:buSzPts val="1700"/>
              <a:buFont typeface="Open Sans"/>
              <a:buChar char="●"/>
            </a:pPr>
            <a:r>
              <a:rPr lang="en" sz="1700">
                <a:solidFill>
                  <a:srgbClr val="525C65"/>
                </a:solidFill>
                <a:highlight>
                  <a:srgbClr val="FFFFFF"/>
                </a:highlight>
                <a:latin typeface="Open Sans"/>
                <a:ea typeface="Open Sans"/>
                <a:cs typeface="Open Sans"/>
                <a:sym typeface="Open Sans"/>
              </a:rPr>
              <a:t>Currently, SneakerPark only supports sales within the United States.</a:t>
            </a:r>
            <a:endParaRPr sz="1700">
              <a:solidFill>
                <a:srgbClr val="525C65"/>
              </a:solidFill>
              <a:highlight>
                <a:srgbClr val="FFFFFF"/>
              </a:highlight>
              <a:latin typeface="Open Sans"/>
              <a:ea typeface="Open Sans"/>
              <a:cs typeface="Open Sans"/>
              <a:sym typeface="Open Sans"/>
            </a:endParaRPr>
          </a:p>
          <a:p>
            <a:pPr marL="0" marR="241300" lvl="0" indent="0" algn="just" rtl="0">
              <a:lnSpc>
                <a:spcPct val="150000"/>
              </a:lnSpc>
              <a:spcBef>
                <a:spcPts val="1100"/>
              </a:spcBef>
              <a:spcAft>
                <a:spcPts val="400"/>
              </a:spcAft>
              <a:buClr>
                <a:schemeClr val="dk1"/>
              </a:buClr>
              <a:buSzPts val="1100"/>
              <a:buFont typeface="Arial"/>
              <a:buNone/>
            </a:pPr>
            <a:endParaRPr sz="1700" b="1">
              <a:solidFill>
                <a:srgbClr val="2E3D49"/>
              </a:solidFill>
              <a:highlight>
                <a:srgbClr val="FFFFFF"/>
              </a:highlight>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71"/>
          <p:cNvSpPr txBox="1"/>
          <p:nvPr/>
        </p:nvSpPr>
        <p:spPr>
          <a:xfrm>
            <a:off x="457200" y="447673"/>
            <a:ext cx="6842100" cy="9395573"/>
          </a:xfrm>
          <a:prstGeom prst="rect">
            <a:avLst/>
          </a:prstGeom>
          <a:noFill/>
          <a:ln>
            <a:noFill/>
          </a:ln>
        </p:spPr>
        <p:txBody>
          <a:bodyPr spcFirstLastPara="1" wrap="square" lIns="91425" tIns="91425" rIns="91425" bIns="91425" anchor="t" anchorCtr="0">
            <a:noAutofit/>
          </a:bodyPr>
          <a:lstStyle/>
          <a:p>
            <a:pPr algn="just">
              <a:lnSpc>
                <a:spcPct val="170000"/>
              </a:lnSpc>
            </a:pPr>
            <a:r>
              <a:rPr lang="en" sz="1600" b="1" dirty="0">
                <a:solidFill>
                  <a:srgbClr val="525C65"/>
                </a:solidFill>
                <a:highlight>
                  <a:srgbClr val="FFFFFF"/>
                </a:highlight>
                <a:latin typeface="Open Sans"/>
                <a:ea typeface="Open Sans"/>
                <a:cs typeface="Open Sans"/>
                <a:sym typeface="Open Sans"/>
              </a:rPr>
              <a:t>Data</a:t>
            </a:r>
            <a:r>
              <a:rPr lang="en" sz="1600" dirty="0">
                <a:solidFill>
                  <a:srgbClr val="525C65"/>
                </a:solidFill>
                <a:highlight>
                  <a:srgbClr val="FFFFFF"/>
                </a:highlight>
                <a:latin typeface="Open Sans"/>
                <a:ea typeface="Open Sans"/>
                <a:cs typeface="Open Sans"/>
                <a:sym typeface="Open Sans"/>
              </a:rPr>
              <a:t> </a:t>
            </a:r>
            <a:r>
              <a:rPr lang="en" sz="1600" b="1" dirty="0">
                <a:solidFill>
                  <a:srgbClr val="525C65"/>
                </a:solidFill>
                <a:highlight>
                  <a:srgbClr val="FFFFFF"/>
                </a:highlight>
                <a:latin typeface="Open Sans"/>
                <a:ea typeface="Open Sans"/>
                <a:cs typeface="Open Sans"/>
                <a:sym typeface="Open Sans"/>
              </a:rPr>
              <a:t>governance roles and responsibilities</a:t>
            </a:r>
            <a:r>
              <a:rPr lang="en" sz="1600" dirty="0">
                <a:solidFill>
                  <a:srgbClr val="525C65"/>
                </a:solidFill>
                <a:highlight>
                  <a:srgbClr val="FFFFFF"/>
                </a:highlight>
                <a:latin typeface="Open Sans"/>
                <a:ea typeface="Open Sans"/>
                <a:cs typeface="Open Sans"/>
                <a:sym typeface="Open Sans"/>
              </a:rPr>
              <a:t> </a:t>
            </a:r>
            <a:r>
              <a:rPr lang="en-US" sz="1600" b="1" dirty="0">
                <a:solidFill>
                  <a:srgbClr val="525C65"/>
                </a:solidFill>
                <a:latin typeface="Open Sans"/>
                <a:ea typeface="Open Sans"/>
                <a:cs typeface="Open Sans"/>
                <a:sym typeface="Open Sans"/>
              </a:rPr>
              <a:t>(cont’d)</a:t>
            </a:r>
            <a:endParaRPr lang="en" sz="1600" b="1" dirty="0">
              <a:solidFill>
                <a:srgbClr val="525C65"/>
              </a:solidFill>
              <a:highlight>
                <a:srgbClr val="FFFFFF"/>
              </a:highlight>
              <a:latin typeface="Open Sans"/>
              <a:ea typeface="Open Sans"/>
              <a:cs typeface="Open Sans"/>
              <a:sym typeface="Open Sans"/>
            </a:endParaRPr>
          </a:p>
          <a:p>
            <a:pPr algn="just">
              <a:lnSpc>
                <a:spcPct val="170000"/>
              </a:lnSpc>
            </a:pPr>
            <a:r>
              <a:rPr lang="en-US" sz="1600" dirty="0">
                <a:solidFill>
                  <a:srgbClr val="525C65"/>
                </a:solidFill>
                <a:latin typeface="Open Sans"/>
                <a:ea typeface="Open Sans"/>
                <a:cs typeface="Open Sans"/>
                <a:sym typeface="Open Sans"/>
              </a:rPr>
              <a:t>Data Steward:</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Define the data and identify assets within their own data domains. This ensures there isn’t conflict with other data elements.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Create processes and procedures along with access controls to monitor adherence. This includes establishing internal policies and standards—and enforcing those policies.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Maintain quality of the data using customer feedback, concerns, questions; internally reporting metrics; evaluating and identifying issues; and coordinating and implementing corrections regularly.</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Optimize workflows and communications.</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Monitor data usage to assist teams, share best practice trends in data use, and provide insight into how and where teams can use data to help in day-to-day decision-making.</a:t>
            </a:r>
          </a:p>
          <a:p>
            <a:pPr marL="285750" indent="-285750" algn="just">
              <a:lnSpc>
                <a:spcPct val="170000"/>
              </a:lnSpc>
              <a:buFont typeface="Arial" panose="020B0604020202020204" pitchFamily="34" charset="0"/>
              <a:buChar char="•"/>
            </a:pPr>
            <a:r>
              <a:rPr lang="en-US" sz="1600" dirty="0">
                <a:solidFill>
                  <a:srgbClr val="525C65"/>
                </a:solidFill>
                <a:latin typeface="Open Sans"/>
                <a:ea typeface="Open Sans"/>
                <a:cs typeface="Open Sans"/>
                <a:sym typeface="Open Sans"/>
              </a:rPr>
              <a:t>Ensure compliance and security of the data. Data stewards are responsible for protecting the data—while providing information on potential risks and offering regulatory guidance.</a:t>
            </a:r>
          </a:p>
          <a:p>
            <a:pPr algn="just">
              <a:lnSpc>
                <a:spcPct val="170000"/>
              </a:lnSpc>
            </a:pPr>
            <a:endParaRPr lang="en-US" sz="1600" dirty="0">
              <a:solidFill>
                <a:srgbClr val="525C65"/>
              </a:solidFill>
              <a:latin typeface="Open Sans"/>
              <a:ea typeface="Open Sans"/>
              <a:cs typeface="Open Sans"/>
              <a:sym typeface="Open Sans"/>
            </a:endParaRPr>
          </a:p>
          <a:p>
            <a:pPr algn="just">
              <a:lnSpc>
                <a:spcPct val="170000"/>
              </a:lnSpc>
            </a:pPr>
            <a:r>
              <a:rPr lang="en-US" sz="1600" dirty="0">
                <a:solidFill>
                  <a:srgbClr val="525C65"/>
                </a:solidFill>
                <a:latin typeface="Open Sans"/>
                <a:ea typeface="Open Sans"/>
                <a:cs typeface="Open Sans"/>
                <a:sym typeface="Open Sans"/>
              </a:rPr>
              <a:t>Jake and Jessica have the skills required to fulfill the responsibilities of the data stewards</a:t>
            </a:r>
            <a:r>
              <a:rPr lang="en-US" sz="1600">
                <a:solidFill>
                  <a:srgbClr val="525C65"/>
                </a:solidFill>
                <a:latin typeface="Open Sans"/>
                <a:ea typeface="Open Sans"/>
                <a:cs typeface="Open Sans"/>
                <a:sym typeface="Open Sans"/>
              </a:rPr>
              <a:t>. Sneaker </a:t>
            </a:r>
            <a:r>
              <a:rPr lang="en-US" sz="1600" dirty="0">
                <a:solidFill>
                  <a:srgbClr val="525C65"/>
                </a:solidFill>
                <a:latin typeface="Open Sans"/>
                <a:ea typeface="Open Sans"/>
                <a:cs typeface="Open Sans"/>
                <a:sym typeface="Open Sans"/>
              </a:rPr>
              <a:t>Park will need to hire new employees to take up additional roles apart from the data steward.</a:t>
            </a:r>
          </a:p>
          <a:p>
            <a:pPr algn="just">
              <a:lnSpc>
                <a:spcPct val="170000"/>
              </a:lnSpc>
            </a:pPr>
            <a:endParaRPr lang="en"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pPr>
            <a:endParaRPr sz="1600" dirty="0">
              <a:solidFill>
                <a:srgbClr val="525C65"/>
              </a:solidFill>
              <a:highlight>
                <a:srgbClr val="FFFFFF"/>
              </a:highlight>
              <a:latin typeface="Open Sans"/>
              <a:ea typeface="Open Sans"/>
              <a:cs typeface="Open Sans"/>
              <a:sym typeface="Open Sans"/>
            </a:endParaRPr>
          </a:p>
          <a:p>
            <a:pPr algn="just">
              <a:lnSpc>
                <a:spcPct val="170000"/>
              </a:lnSpc>
              <a:spcBef>
                <a:spcPts val="1100"/>
              </a:spcBef>
              <a:spcAft>
                <a:spcPts val="1100"/>
              </a:spcAft>
            </a:pPr>
            <a:endParaRPr sz="1600" dirty="0">
              <a:solidFill>
                <a:srgbClr val="525C65"/>
              </a:solidFill>
              <a:highlight>
                <a:srgbClr val="FFFFFF"/>
              </a:highlight>
              <a:latin typeface="Open Sans"/>
              <a:ea typeface="Open Sans"/>
              <a:cs typeface="Open Sans"/>
              <a:sym typeface="Open Sans"/>
            </a:endParaRPr>
          </a:p>
        </p:txBody>
      </p:sp>
    </p:spTree>
    <p:extLst>
      <p:ext uri="{BB962C8B-B14F-4D97-AF65-F5344CB8AC3E}">
        <p14:creationId xmlns:p14="http://schemas.microsoft.com/office/powerpoint/2010/main" val="2617988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55"/>
          <p:cNvSpPr txBox="1">
            <a:spLocks noGrp="1"/>
          </p:cNvSpPr>
          <p:nvPr>
            <p:ph type="title"/>
          </p:nvPr>
        </p:nvSpPr>
        <p:spPr>
          <a:xfrm>
            <a:off x="264895" y="403546"/>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Background (cont’d)</a:t>
            </a:r>
            <a:endParaRPr/>
          </a:p>
        </p:txBody>
      </p:sp>
      <p:sp>
        <p:nvSpPr>
          <p:cNvPr id="210" name="Google Shape;210;p55"/>
          <p:cNvSpPr txBox="1"/>
          <p:nvPr/>
        </p:nvSpPr>
        <p:spPr>
          <a:xfrm>
            <a:off x="228600" y="1562100"/>
            <a:ext cx="6876900" cy="2426400"/>
          </a:xfrm>
          <a:prstGeom prst="rect">
            <a:avLst/>
          </a:prstGeom>
          <a:noFill/>
          <a:ln>
            <a:noFill/>
          </a:ln>
        </p:spPr>
        <p:txBody>
          <a:bodyPr spcFirstLastPara="1" wrap="square" lIns="91425" tIns="91425" rIns="91425" bIns="91425" anchor="t" anchorCtr="0">
            <a:noAutofit/>
          </a:bodyPr>
          <a:lstStyle/>
          <a:p>
            <a:pPr marL="457200" lvl="0" indent="-342900" algn="just" rtl="0">
              <a:lnSpc>
                <a:spcPct val="170000"/>
              </a:lnSpc>
              <a:spcBef>
                <a:spcPts val="0"/>
              </a:spcBef>
              <a:spcAft>
                <a:spcPts val="0"/>
              </a:spcAft>
              <a:buClr>
                <a:srgbClr val="525C65"/>
              </a:buClr>
              <a:buSzPts val="1800"/>
              <a:buFont typeface="Open Sans"/>
              <a:buChar char="●"/>
            </a:pPr>
            <a:r>
              <a:rPr lang="en" sz="1800">
                <a:solidFill>
                  <a:srgbClr val="525C65"/>
                </a:solidFill>
                <a:highlight>
                  <a:srgbClr val="FFFFFF"/>
                </a:highlight>
                <a:latin typeface="Open Sans"/>
                <a:ea typeface="Open Sans"/>
                <a:cs typeface="Open Sans"/>
                <a:sym typeface="Open Sans"/>
              </a:rPr>
              <a:t>Below you can see a diagram that will hopefully help you visualize some of SneakerPark's business processes. Keep in mind that it does not capture ALL processes and every nuance, but simply serves as another artifact to use in your project.</a:t>
            </a:r>
            <a:endParaRPr sz="1800">
              <a:solidFill>
                <a:srgbClr val="525C65"/>
              </a:solidFill>
              <a:highlight>
                <a:srgbClr val="FFFFFF"/>
              </a:highlight>
              <a:latin typeface="Open Sans"/>
              <a:ea typeface="Open Sans"/>
              <a:cs typeface="Open Sans"/>
              <a:sym typeface="Open Sans"/>
            </a:endParaRPr>
          </a:p>
        </p:txBody>
      </p:sp>
      <p:pic>
        <p:nvPicPr>
          <p:cNvPr id="211" name="Google Shape;211;p55"/>
          <p:cNvPicPr preferRelativeResize="0"/>
          <p:nvPr/>
        </p:nvPicPr>
        <p:blipFill>
          <a:blip r:embed="rId3">
            <a:alphaModFix/>
          </a:blip>
          <a:stretch>
            <a:fillRect/>
          </a:stretch>
        </p:blipFill>
        <p:spPr>
          <a:xfrm>
            <a:off x="152400" y="4140900"/>
            <a:ext cx="7467599" cy="47086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15"/>
        <p:cNvGrpSpPr/>
        <p:nvPr/>
      </p:nvGrpSpPr>
      <p:grpSpPr>
        <a:xfrm>
          <a:off x="0" y="0"/>
          <a:ext cx="0" cy="0"/>
          <a:chOff x="0" y="0"/>
          <a:chExt cx="0" cy="0"/>
        </a:xfrm>
      </p:grpSpPr>
      <p:sp>
        <p:nvSpPr>
          <p:cNvPr id="216" name="Google Shape;216;p56"/>
          <p:cNvSpPr/>
          <p:nvPr/>
        </p:nvSpPr>
        <p:spPr>
          <a:xfrm>
            <a:off x="3582591" y="3663029"/>
            <a:ext cx="607200" cy="744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17" name="Google Shape;217;p56"/>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18" name="Google Shape;218;p56"/>
          <p:cNvSpPr/>
          <p:nvPr/>
        </p:nvSpPr>
        <p:spPr>
          <a:xfrm>
            <a:off x="911700" y="4003550"/>
            <a:ext cx="5949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1</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Enterprise Data Catalog          Part 1: Enterprise Data Model</a:t>
            </a:r>
            <a:endParaRPr sz="3000">
              <a:solidFill>
                <a:srgbClr val="FFFFFF"/>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57"/>
          <p:cNvSpPr txBox="1"/>
          <p:nvPr/>
        </p:nvSpPr>
        <p:spPr>
          <a:xfrm>
            <a:off x="0" y="-352425"/>
            <a:ext cx="7772400" cy="3977100"/>
          </a:xfrm>
          <a:prstGeom prst="rect">
            <a:avLst/>
          </a:prstGeom>
          <a:noFill/>
          <a:ln>
            <a:noFill/>
          </a:ln>
        </p:spPr>
        <p:txBody>
          <a:bodyPr spcFirstLastPara="1" wrap="square" lIns="91425" tIns="91425" rIns="91425" bIns="91425" anchor="t" anchorCtr="0">
            <a:noAutofit/>
          </a:bodyPr>
          <a:lstStyle/>
          <a:p>
            <a:pPr marL="241288" marR="241288" algn="just">
              <a:lnSpc>
                <a:spcPct val="170000"/>
              </a:lnSpc>
              <a:spcBef>
                <a:spcPts val="3800"/>
              </a:spcBef>
              <a:spcAft>
                <a:spcPts val="1100"/>
              </a:spcAft>
            </a:pPr>
            <a:r>
              <a:rPr lang="en" sz="1600" dirty="0">
                <a:solidFill>
                  <a:srgbClr val="525C65"/>
                </a:solidFill>
                <a:highlight>
                  <a:srgbClr val="FFFFFF"/>
                </a:highlight>
                <a:latin typeface="Open Sans"/>
                <a:ea typeface="Open Sans"/>
                <a:cs typeface="Open Sans"/>
                <a:sym typeface="Open Sans"/>
              </a:rPr>
              <a:t>The Enterprise Data Model provides a holistic view of </a:t>
            </a:r>
            <a:r>
              <a:rPr lang="en" sz="1600" dirty="0" err="1">
                <a:solidFill>
                  <a:srgbClr val="525C65"/>
                </a:solidFill>
                <a:highlight>
                  <a:srgbClr val="FFFFFF"/>
                </a:highlight>
                <a:latin typeface="Open Sans"/>
                <a:ea typeface="Open Sans"/>
                <a:cs typeface="Open Sans"/>
                <a:sym typeface="Open Sans"/>
              </a:rPr>
              <a:t>SneakerPark’s</a:t>
            </a:r>
            <a:r>
              <a:rPr lang="en" sz="1600" dirty="0">
                <a:solidFill>
                  <a:srgbClr val="525C65"/>
                </a:solidFill>
                <a:highlight>
                  <a:srgbClr val="FFFFFF"/>
                </a:highlight>
                <a:latin typeface="Open Sans"/>
                <a:ea typeface="Open Sans"/>
                <a:cs typeface="Open Sans"/>
                <a:sym typeface="Open Sans"/>
              </a:rPr>
              <a:t> data systems and the organization's important entities and relationships</a:t>
            </a:r>
            <a:r>
              <a:rPr lang="en" sz="1600" b="1" dirty="0">
                <a:solidFill>
                  <a:srgbClr val="525C65"/>
                </a:solidFill>
                <a:highlight>
                  <a:srgbClr val="FFFFFF"/>
                </a:highlight>
                <a:latin typeface="Open Sans"/>
                <a:ea typeface="Open Sans"/>
                <a:cs typeface="Open Sans"/>
                <a:sym typeface="Open Sans"/>
              </a:rPr>
              <a:t>. </a:t>
            </a:r>
            <a:endParaRPr sz="1600" dirty="0">
              <a:solidFill>
                <a:srgbClr val="525C65"/>
              </a:solidFill>
              <a:highlight>
                <a:srgbClr val="FFFFFF"/>
              </a:highlight>
              <a:latin typeface="Open Sans"/>
              <a:ea typeface="Open Sans"/>
              <a:cs typeface="Open Sans"/>
              <a:sym typeface="Open Sans"/>
            </a:endParaRPr>
          </a:p>
        </p:txBody>
      </p:sp>
      <p:pic>
        <p:nvPicPr>
          <p:cNvPr id="3" name="Picture 2">
            <a:extLst>
              <a:ext uri="{FF2B5EF4-FFF2-40B4-BE49-F238E27FC236}">
                <a16:creationId xmlns:a16="http://schemas.microsoft.com/office/drawing/2014/main" id="{461DEA20-80EE-BD43-87E7-D025F72D9DAA}"/>
              </a:ext>
            </a:extLst>
          </p:cNvPr>
          <p:cNvPicPr>
            <a:picLocks noChangeAspect="1"/>
          </p:cNvPicPr>
          <p:nvPr/>
        </p:nvPicPr>
        <p:blipFill>
          <a:blip r:embed="rId3"/>
          <a:stretch>
            <a:fillRect/>
          </a:stretch>
        </p:blipFill>
        <p:spPr>
          <a:xfrm>
            <a:off x="0" y="1249380"/>
            <a:ext cx="7772400" cy="813338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34"/>
        <p:cNvGrpSpPr/>
        <p:nvPr/>
      </p:nvGrpSpPr>
      <p:grpSpPr>
        <a:xfrm>
          <a:off x="0" y="0"/>
          <a:ext cx="0" cy="0"/>
          <a:chOff x="0" y="0"/>
          <a:chExt cx="0" cy="0"/>
        </a:xfrm>
      </p:grpSpPr>
      <p:sp>
        <p:nvSpPr>
          <p:cNvPr id="235" name="Google Shape;235;p59"/>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36" name="Google Shape;236;p59"/>
          <p:cNvSpPr/>
          <p:nvPr/>
        </p:nvSpPr>
        <p:spPr>
          <a:xfrm>
            <a:off x="911700" y="4003550"/>
            <a:ext cx="5949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2</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Enterprise Data Catalog          Part 2: Metadata</a:t>
            </a:r>
            <a:endParaRPr sz="3000">
              <a:solidFill>
                <a:srgbClr val="FFFFFF"/>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60"/>
          <p:cNvSpPr txBox="1">
            <a:spLocks noGrp="1"/>
          </p:cNvSpPr>
          <p:nvPr>
            <p:ph type="body" idx="1"/>
          </p:nvPr>
        </p:nvSpPr>
        <p:spPr>
          <a:xfrm>
            <a:off x="264900" y="110600"/>
            <a:ext cx="7366800" cy="1041900"/>
          </a:xfrm>
          <a:prstGeom prst="rect">
            <a:avLst/>
          </a:prstGeom>
        </p:spPr>
        <p:txBody>
          <a:bodyPr spcFirstLastPara="1" wrap="square" lIns="91425" tIns="91425" rIns="91425" bIns="91425" anchor="t" anchorCtr="0">
            <a:noAutofit/>
          </a:bodyPr>
          <a:lstStyle/>
          <a:p>
            <a:pPr marL="241288" marR="241288" indent="0" algn="just">
              <a:lnSpc>
                <a:spcPct val="170000"/>
              </a:lnSpc>
              <a:spcBef>
                <a:spcPts val="3800"/>
              </a:spcBef>
              <a:buNone/>
            </a:pPr>
            <a:r>
              <a:rPr lang="en" sz="1600" dirty="0">
                <a:solidFill>
                  <a:srgbClr val="525C65"/>
                </a:solidFill>
                <a:highlight>
                  <a:srgbClr val="FFFFFF"/>
                </a:highlight>
                <a:latin typeface="Open Sans"/>
                <a:ea typeface="Open Sans"/>
                <a:cs typeface="Open Sans"/>
                <a:sym typeface="Open Sans"/>
              </a:rPr>
              <a:t>Technical Metadata</a:t>
            </a:r>
            <a:endParaRPr sz="1600" dirty="0">
              <a:solidFill>
                <a:srgbClr val="525C65"/>
              </a:solidFill>
              <a:highlight>
                <a:srgbClr val="FFFFFF"/>
              </a:highlight>
              <a:latin typeface="Open Sans"/>
              <a:ea typeface="Open Sans"/>
              <a:cs typeface="Open Sans"/>
              <a:sym typeface="Open Sans"/>
            </a:endParaRPr>
          </a:p>
        </p:txBody>
      </p:sp>
      <p:sp>
        <p:nvSpPr>
          <p:cNvPr id="5" name="Google Shape;241;p60">
            <a:extLst>
              <a:ext uri="{FF2B5EF4-FFF2-40B4-BE49-F238E27FC236}">
                <a16:creationId xmlns:a16="http://schemas.microsoft.com/office/drawing/2014/main" id="{CC2B9A7E-1D76-A943-9C48-693F365A8EDF}"/>
              </a:ext>
            </a:extLst>
          </p:cNvPr>
          <p:cNvSpPr txBox="1">
            <a:spLocks/>
          </p:cNvSpPr>
          <p:nvPr/>
        </p:nvSpPr>
        <p:spPr>
          <a:xfrm>
            <a:off x="264900" y="4414544"/>
            <a:ext cx="7366800" cy="104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178" marR="0" lvl="0" indent="-419079" algn="l" rtl="0">
              <a:lnSpc>
                <a:spcPct val="115000"/>
              </a:lnSpc>
              <a:spcBef>
                <a:spcPts val="0"/>
              </a:spcBef>
              <a:spcAft>
                <a:spcPts val="0"/>
              </a:spcAft>
              <a:buClr>
                <a:schemeClr val="dk2"/>
              </a:buClr>
              <a:buSzPts val="3000"/>
              <a:buFont typeface="Open Sans Light"/>
              <a:buChar char="●"/>
              <a:defRPr sz="3000" b="0" i="0" u="none" strike="noStrike" cap="none">
                <a:solidFill>
                  <a:schemeClr val="dk2"/>
                </a:solidFill>
                <a:latin typeface="Open Sans Light"/>
                <a:ea typeface="Open Sans Light"/>
                <a:cs typeface="Open Sans Light"/>
                <a:sym typeface="Open Sans Light"/>
              </a:defRPr>
            </a:lvl1pPr>
            <a:lvl2pPr marL="914355" marR="0" lvl="1" indent="-380981" algn="l" rtl="0">
              <a:lnSpc>
                <a:spcPct val="115000"/>
              </a:lnSpc>
              <a:spcBef>
                <a:spcPts val="1600"/>
              </a:spcBef>
              <a:spcAft>
                <a:spcPts val="0"/>
              </a:spcAft>
              <a:buClr>
                <a:schemeClr val="dk2"/>
              </a:buClr>
              <a:buSzPts val="2400"/>
              <a:buFont typeface="Open Sans Light"/>
              <a:buChar char="○"/>
              <a:defRPr sz="2400" b="0" i="0" u="none" strike="noStrike" cap="none">
                <a:solidFill>
                  <a:schemeClr val="dk2"/>
                </a:solidFill>
                <a:latin typeface="Open Sans Light"/>
                <a:ea typeface="Open Sans Light"/>
                <a:cs typeface="Open Sans Light"/>
                <a:sym typeface="Open Sans Light"/>
              </a:defRPr>
            </a:lvl2pPr>
            <a:lvl3pPr marL="1371533" marR="0" lvl="2" indent="-342883" algn="l" rtl="0">
              <a:lnSpc>
                <a:spcPct val="115000"/>
              </a:lnSpc>
              <a:spcBef>
                <a:spcPts val="1600"/>
              </a:spcBef>
              <a:spcAft>
                <a:spcPts val="0"/>
              </a:spcAft>
              <a:buClr>
                <a:schemeClr val="dk2"/>
              </a:buClr>
              <a:buSzPts val="1800"/>
              <a:buFont typeface="Open Sans Light"/>
              <a:buChar char="■"/>
              <a:defRPr sz="1800" b="0" i="0" u="none" strike="noStrike" cap="none">
                <a:solidFill>
                  <a:schemeClr val="dk2"/>
                </a:solidFill>
                <a:latin typeface="Open Sans Light"/>
                <a:ea typeface="Open Sans Light"/>
                <a:cs typeface="Open Sans Light"/>
                <a:sym typeface="Open Sans Light"/>
              </a:defRPr>
            </a:lvl3pPr>
            <a:lvl4pPr marL="1828710" marR="0" lvl="3" indent="-317485" algn="l" rtl="0">
              <a:lnSpc>
                <a:spcPct val="115000"/>
              </a:lnSpc>
              <a:spcBef>
                <a:spcPts val="1600"/>
              </a:spcBef>
              <a:spcAft>
                <a:spcPts val="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4pPr>
            <a:lvl5pPr marL="2285888" marR="0" lvl="4" indent="-317485" algn="l" rtl="0">
              <a:lnSpc>
                <a:spcPct val="115000"/>
              </a:lnSpc>
              <a:spcBef>
                <a:spcPts val="1600"/>
              </a:spcBef>
              <a:spcAft>
                <a:spcPts val="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5pPr>
            <a:lvl6pPr marL="2743066" marR="0" lvl="5" indent="-317485" algn="l" rtl="0">
              <a:lnSpc>
                <a:spcPct val="115000"/>
              </a:lnSpc>
              <a:spcBef>
                <a:spcPts val="1600"/>
              </a:spcBef>
              <a:spcAft>
                <a:spcPts val="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6pPr>
            <a:lvl7pPr marL="3200244" marR="0" lvl="6" indent="-317485" algn="l" rtl="0">
              <a:lnSpc>
                <a:spcPct val="115000"/>
              </a:lnSpc>
              <a:spcBef>
                <a:spcPts val="1600"/>
              </a:spcBef>
              <a:spcAft>
                <a:spcPts val="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7pPr>
            <a:lvl8pPr marL="3657421" marR="0" lvl="7" indent="-317485" algn="l" rtl="0">
              <a:lnSpc>
                <a:spcPct val="115000"/>
              </a:lnSpc>
              <a:spcBef>
                <a:spcPts val="1600"/>
              </a:spcBef>
              <a:spcAft>
                <a:spcPts val="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8pPr>
            <a:lvl9pPr marL="4114599" marR="0" lvl="8" indent="-317485" algn="l" rtl="0">
              <a:lnSpc>
                <a:spcPct val="115000"/>
              </a:lnSpc>
              <a:spcBef>
                <a:spcPts val="1600"/>
              </a:spcBef>
              <a:spcAft>
                <a:spcPts val="1600"/>
              </a:spcAft>
              <a:buClr>
                <a:schemeClr val="dk2"/>
              </a:buClr>
              <a:buSzPts val="1400"/>
              <a:buFont typeface="Open Sans Light"/>
              <a:buChar char="■"/>
              <a:defRPr sz="1400" b="0" i="0" u="none" strike="noStrike" cap="none">
                <a:solidFill>
                  <a:schemeClr val="dk2"/>
                </a:solidFill>
                <a:latin typeface="Open Sans Light"/>
                <a:ea typeface="Open Sans Light"/>
                <a:cs typeface="Open Sans Light"/>
                <a:sym typeface="Open Sans Light"/>
              </a:defRPr>
            </a:lvl9pPr>
          </a:lstStyle>
          <a:p>
            <a:pPr marL="241288" marR="241288" indent="0" algn="just">
              <a:lnSpc>
                <a:spcPct val="170000"/>
              </a:lnSpc>
              <a:spcBef>
                <a:spcPts val="3800"/>
              </a:spcBef>
              <a:buFont typeface="Open Sans Light"/>
              <a:buNone/>
            </a:pPr>
            <a:r>
              <a:rPr lang="en-US" sz="1600" dirty="0">
                <a:solidFill>
                  <a:srgbClr val="525C65"/>
                </a:solidFill>
                <a:highlight>
                  <a:srgbClr val="FFFFFF"/>
                </a:highlight>
                <a:latin typeface="Open Sans"/>
                <a:ea typeface="Open Sans"/>
                <a:cs typeface="Open Sans"/>
                <a:sym typeface="Open Sans"/>
              </a:rPr>
              <a:t>Business Metadata</a:t>
            </a:r>
          </a:p>
        </p:txBody>
      </p:sp>
      <p:pic>
        <p:nvPicPr>
          <p:cNvPr id="6" name="Picture 5">
            <a:extLst>
              <a:ext uri="{FF2B5EF4-FFF2-40B4-BE49-F238E27FC236}">
                <a16:creationId xmlns:a16="http://schemas.microsoft.com/office/drawing/2014/main" id="{3CA79060-B627-B746-831B-ADF965A4A647}"/>
              </a:ext>
            </a:extLst>
          </p:cNvPr>
          <p:cNvPicPr>
            <a:picLocks noChangeAspect="1"/>
          </p:cNvPicPr>
          <p:nvPr/>
        </p:nvPicPr>
        <p:blipFill>
          <a:blip r:embed="rId3"/>
          <a:stretch>
            <a:fillRect/>
          </a:stretch>
        </p:blipFill>
        <p:spPr>
          <a:xfrm>
            <a:off x="264899" y="5456444"/>
            <a:ext cx="7242797" cy="3581161"/>
          </a:xfrm>
          <a:prstGeom prst="rect">
            <a:avLst/>
          </a:prstGeom>
        </p:spPr>
      </p:pic>
      <p:pic>
        <p:nvPicPr>
          <p:cNvPr id="4" name="Picture 3">
            <a:extLst>
              <a:ext uri="{FF2B5EF4-FFF2-40B4-BE49-F238E27FC236}">
                <a16:creationId xmlns:a16="http://schemas.microsoft.com/office/drawing/2014/main" id="{63223BE9-3E98-8A4A-B6BF-459A4300BDDC}"/>
              </a:ext>
            </a:extLst>
          </p:cNvPr>
          <p:cNvPicPr>
            <a:picLocks noChangeAspect="1"/>
          </p:cNvPicPr>
          <p:nvPr/>
        </p:nvPicPr>
        <p:blipFill>
          <a:blip r:embed="rId4"/>
          <a:stretch>
            <a:fillRect/>
          </a:stretch>
        </p:blipFill>
        <p:spPr>
          <a:xfrm>
            <a:off x="264899" y="1152500"/>
            <a:ext cx="7242797" cy="35836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45"/>
        <p:cNvGrpSpPr/>
        <p:nvPr/>
      </p:nvGrpSpPr>
      <p:grpSpPr>
        <a:xfrm>
          <a:off x="0" y="0"/>
          <a:ext cx="0" cy="0"/>
          <a:chOff x="0" y="0"/>
          <a:chExt cx="0" cy="0"/>
        </a:xfrm>
      </p:grpSpPr>
      <p:sp>
        <p:nvSpPr>
          <p:cNvPr id="246" name="Google Shape;246;p61"/>
          <p:cNvSpPr/>
          <p:nvPr/>
        </p:nvSpPr>
        <p:spPr>
          <a:xfrm>
            <a:off x="1051200" y="4003550"/>
            <a:ext cx="5670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3</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Quality</a:t>
            </a:r>
            <a:endParaRPr sz="3000">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Part 1: Profiling and Cleansing</a:t>
            </a:r>
            <a:endParaRPr sz="3000">
              <a:solidFill>
                <a:srgbClr val="FFFFFF"/>
              </a:solidFill>
              <a:latin typeface="Open Sans"/>
              <a:ea typeface="Open Sans"/>
              <a:cs typeface="Open Sans"/>
              <a:sym typeface="Open Sans"/>
            </a:endParaRPr>
          </a:p>
        </p:txBody>
      </p:sp>
      <p:sp>
        <p:nvSpPr>
          <p:cNvPr id="247" name="Google Shape;247;p61"/>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62"/>
          <p:cNvSpPr txBox="1"/>
          <p:nvPr/>
        </p:nvSpPr>
        <p:spPr>
          <a:xfrm>
            <a:off x="504500" y="425675"/>
            <a:ext cx="6810600" cy="3000000"/>
          </a:xfrm>
          <a:prstGeom prst="rect">
            <a:avLst/>
          </a:prstGeom>
          <a:noFill/>
          <a:ln>
            <a:noFill/>
          </a:ln>
        </p:spPr>
        <p:txBody>
          <a:bodyPr spcFirstLastPara="1" wrap="square" lIns="91425" tIns="91425" rIns="91425" bIns="91425" anchor="t" anchorCtr="0">
            <a:noAutofit/>
          </a:bodyPr>
          <a:lstStyle/>
          <a:p>
            <a:pPr algn="just">
              <a:lnSpc>
                <a:spcPct val="170000"/>
              </a:lnSpc>
            </a:pPr>
            <a:r>
              <a:rPr lang="en" sz="1600" b="1" dirty="0">
                <a:solidFill>
                  <a:srgbClr val="525C65"/>
                </a:solidFill>
                <a:highlight>
                  <a:srgbClr val="FFFFFF"/>
                </a:highlight>
                <a:latin typeface="Open Sans"/>
                <a:ea typeface="Open Sans"/>
                <a:cs typeface="Open Sans"/>
                <a:sym typeface="Open Sans"/>
              </a:rPr>
              <a:t>Data quality issues </a:t>
            </a:r>
            <a:endParaRPr sz="1600" dirty="0">
              <a:solidFill>
                <a:srgbClr val="525C65"/>
              </a:solidFill>
              <a:highlight>
                <a:srgbClr val="FFFFFF"/>
              </a:highlight>
              <a:latin typeface="Open Sans"/>
              <a:ea typeface="Open Sans"/>
              <a:cs typeface="Open Sans"/>
              <a:sym typeface="Open Sans"/>
            </a:endParaRPr>
          </a:p>
        </p:txBody>
      </p:sp>
      <p:pic>
        <p:nvPicPr>
          <p:cNvPr id="3" name="Picture 2">
            <a:extLst>
              <a:ext uri="{FF2B5EF4-FFF2-40B4-BE49-F238E27FC236}">
                <a16:creationId xmlns:a16="http://schemas.microsoft.com/office/drawing/2014/main" id="{C41CAB05-2750-4646-99D6-7B777AC26B3F}"/>
              </a:ext>
            </a:extLst>
          </p:cNvPr>
          <p:cNvPicPr>
            <a:picLocks noChangeAspect="1"/>
          </p:cNvPicPr>
          <p:nvPr/>
        </p:nvPicPr>
        <p:blipFill>
          <a:blip r:embed="rId3"/>
          <a:stretch>
            <a:fillRect/>
          </a:stretch>
        </p:blipFill>
        <p:spPr>
          <a:xfrm>
            <a:off x="364814" y="1011696"/>
            <a:ext cx="7089971" cy="327343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1375</Words>
  <Application>Microsoft Office PowerPoint</Application>
  <PresentationFormat>Custom</PresentationFormat>
  <Paragraphs>111</Paragraphs>
  <Slides>20</Slides>
  <Notes>20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20</vt:i4>
      </vt:variant>
    </vt:vector>
  </HeadingPairs>
  <TitlesOfParts>
    <vt:vector size="28" baseType="lpstr">
      <vt:lpstr>Open Sans</vt:lpstr>
      <vt:lpstr>Helvetica Neue</vt:lpstr>
      <vt:lpstr>Open Sans Light</vt:lpstr>
      <vt:lpstr>Arial</vt:lpstr>
      <vt:lpstr>Simple Light</vt:lpstr>
      <vt:lpstr>Simple Light</vt:lpstr>
      <vt:lpstr>Simple Light</vt:lpstr>
      <vt:lpstr>White</vt:lpstr>
      <vt:lpstr>Data Governance @ SneakerPark </vt:lpstr>
      <vt:lpstr>Background</vt:lpstr>
      <vt:lpstr>Background (cont’d)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Governance @ SneakerPark </dc:title>
  <dc:creator>jeffrey.lueken@vansd.org</dc:creator>
  <cp:lastModifiedBy>Jeffrey Lueken</cp:lastModifiedBy>
  <cp:revision>1</cp:revision>
  <dcterms:modified xsi:type="dcterms:W3CDTF">2022-07-18T19:56:46Z</dcterms:modified>
</cp:coreProperties>
</file>